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p:sldMasterIdLst>
    <p:sldMasterId id="2147483648" r:id="rId1"/>
  </p:sldMasterIdLst>
  <p:notesMasterIdLst>
    <p:notesMasterId r:id="rId23"/>
  </p:notesMasterIdLst>
  <p:sldIdLst>
    <p:sldId id="256" r:id="rId2"/>
    <p:sldId id="260" r:id="rId3"/>
    <p:sldId id="257" r:id="rId4"/>
    <p:sldId id="258" r:id="rId5"/>
    <p:sldId id="259" r:id="rId6"/>
    <p:sldId id="261" r:id="rId7"/>
    <p:sldId id="263" r:id="rId8"/>
    <p:sldId id="262" r:id="rId9"/>
    <p:sldId id="281" r:id="rId10"/>
    <p:sldId id="264" r:id="rId11"/>
    <p:sldId id="282" r:id="rId12"/>
    <p:sldId id="283" r:id="rId13"/>
    <p:sldId id="265" r:id="rId14"/>
    <p:sldId id="266" r:id="rId15"/>
    <p:sldId id="284" r:id="rId16"/>
    <p:sldId id="267" r:id="rId17"/>
    <p:sldId id="268" r:id="rId18"/>
    <p:sldId id="271" r:id="rId19"/>
    <p:sldId id="272" r:id="rId20"/>
    <p:sldId id="274" r:id="rId21"/>
    <p:sldId id="278" r:id="rId22"/>
  </p:sldIdLst>
  <p:sldSz cx="10693400" cy="7562850"/>
  <p:notesSz cx="10693400" cy="756285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loop="1" showNarration="1">
    <p:browse/>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96" d="100"/>
          <a:sy n="96" d="100"/>
        </p:scale>
        <p:origin x="1566" y="84"/>
      </p:cViewPr>
      <p:guideLst>
        <p:guide orient="horz" pos="2880"/>
        <p:guide pos="2160"/>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microsoft.com/office/2016/11/relationships/changesInfo" Target="changesInfos/changesInfo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ick Lee" userId="998740f8d75c30d8" providerId="LiveId" clId="{F1533865-2091-44B9-8072-19195AD5D738}"/>
    <pc:docChg chg="modSld">
      <pc:chgData name="Mick Lee" userId="998740f8d75c30d8" providerId="LiveId" clId="{F1533865-2091-44B9-8072-19195AD5D738}" dt="2024-02-21T12:43:50.963" v="14" actId="6549"/>
      <pc:docMkLst>
        <pc:docMk/>
      </pc:docMkLst>
      <pc:sldChg chg="modSp mod">
        <pc:chgData name="Mick Lee" userId="998740f8d75c30d8" providerId="LiveId" clId="{F1533865-2091-44B9-8072-19195AD5D738}" dt="2024-02-21T12:43:50.963" v="14" actId="6549"/>
        <pc:sldMkLst>
          <pc:docMk/>
          <pc:sldMk cId="0" sldId="256"/>
        </pc:sldMkLst>
        <pc:spChg chg="mod">
          <ac:chgData name="Mick Lee" userId="998740f8d75c30d8" providerId="LiveId" clId="{F1533865-2091-44B9-8072-19195AD5D738}" dt="2024-02-21T12:43:50.963" v="14" actId="6549"/>
          <ac:spMkLst>
            <pc:docMk/>
            <pc:sldMk cId="0" sldId="256"/>
            <ac:spMk id="3" creationId="{894881BE-3222-44FB-893F-4CB65F27403E}"/>
          </ac:spMkLst>
        </pc:spChg>
        <pc:spChg chg="mod">
          <ac:chgData name="Mick Lee" userId="998740f8d75c30d8" providerId="LiveId" clId="{F1533865-2091-44B9-8072-19195AD5D738}" dt="2024-02-21T12:43:47.145" v="12" actId="14100"/>
          <ac:spMkLst>
            <pc:docMk/>
            <pc:sldMk cId="0" sldId="256"/>
            <ac:spMk id="6" creationId="{00000000-0000-0000-0000-000000000000}"/>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633913" cy="379413"/>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6057900" y="0"/>
            <a:ext cx="4632325" cy="379413"/>
          </a:xfrm>
          <a:prstGeom prst="rect">
            <a:avLst/>
          </a:prstGeom>
        </p:spPr>
        <p:txBody>
          <a:bodyPr vert="horz" lIns="91440" tIns="45720" rIns="91440" bIns="45720" rtlCol="0"/>
          <a:lstStyle>
            <a:lvl1pPr algn="r">
              <a:defRPr sz="1200"/>
            </a:lvl1pPr>
          </a:lstStyle>
          <a:p>
            <a:fld id="{75F62025-B155-43E6-9DCC-88CF708383AA}" type="datetimeFigureOut">
              <a:rPr lang="en-GB" smtClean="0"/>
              <a:t>21/02/2024</a:t>
            </a:fld>
            <a:endParaRPr lang="en-GB"/>
          </a:p>
        </p:txBody>
      </p:sp>
      <p:sp>
        <p:nvSpPr>
          <p:cNvPr id="4" name="Slide Image Placeholder 3"/>
          <p:cNvSpPr>
            <a:spLocks noGrp="1" noRot="1" noChangeAspect="1"/>
          </p:cNvSpPr>
          <p:nvPr>
            <p:ph type="sldImg" idx="2"/>
          </p:nvPr>
        </p:nvSpPr>
        <p:spPr>
          <a:xfrm>
            <a:off x="3543300" y="946150"/>
            <a:ext cx="3606800" cy="2551113"/>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1069975" y="3640138"/>
            <a:ext cx="8553450" cy="29781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7183438"/>
            <a:ext cx="4633913" cy="379412"/>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6057900" y="7183438"/>
            <a:ext cx="4632325" cy="379412"/>
          </a:xfrm>
          <a:prstGeom prst="rect">
            <a:avLst/>
          </a:prstGeom>
        </p:spPr>
        <p:txBody>
          <a:bodyPr vert="horz" lIns="91440" tIns="45720" rIns="91440" bIns="45720" rtlCol="0" anchor="b"/>
          <a:lstStyle>
            <a:lvl1pPr algn="r">
              <a:defRPr sz="1200"/>
            </a:lvl1pPr>
          </a:lstStyle>
          <a:p>
            <a:fld id="{DDCA7C2F-BF82-4A27-8782-303E4C4D4D78}" type="slidenum">
              <a:rPr lang="en-GB" smtClean="0"/>
              <a:t>‹#›</a:t>
            </a:fld>
            <a:endParaRPr lang="en-GB"/>
          </a:p>
        </p:txBody>
      </p:sp>
    </p:spTree>
    <p:extLst>
      <p:ext uri="{BB962C8B-B14F-4D97-AF65-F5344CB8AC3E}">
        <p14:creationId xmlns:p14="http://schemas.microsoft.com/office/powerpoint/2010/main" val="318580834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802005" y="2344483"/>
            <a:ext cx="9089390" cy="1588198"/>
          </a:xfrm>
          <a:prstGeom prst="rect">
            <a:avLst/>
          </a:prstGeom>
        </p:spPr>
        <p:txBody>
          <a:bodyPr wrap="square" lIns="0" tIns="0" rIns="0" bIns="0">
            <a:spAutoFit/>
          </a:bodyPr>
          <a:lstStyle>
            <a:lvl1pPr>
              <a:defRPr/>
            </a:lvl1pPr>
          </a:lstStyle>
          <a:p>
            <a:endParaRPr/>
          </a:p>
        </p:txBody>
      </p:sp>
      <p:sp>
        <p:nvSpPr>
          <p:cNvPr id="3" name="Holder 3"/>
          <p:cNvSpPr>
            <a:spLocks noGrp="1"/>
          </p:cNvSpPr>
          <p:nvPr>
            <p:ph type="subTitle" idx="4"/>
          </p:nvPr>
        </p:nvSpPr>
        <p:spPr>
          <a:xfrm>
            <a:off x="1604010" y="4235196"/>
            <a:ext cx="7485380" cy="1890712"/>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9F75059C-FB0D-4CC9-AF99-A5967479E213}" type="datetime1">
              <a:rPr lang="en-US" smtClean="0"/>
              <a:t>2/21/2024</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p14:dur="250" advTm="60000">
        <p159:morph option="byObject"/>
      </p:transition>
    </mc:Choice>
    <mc:Fallback xmlns="">
      <p:transition advTm="60000">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3850" b="1" i="0">
                <a:solidFill>
                  <a:srgbClr val="FFBF00"/>
                </a:solidFill>
                <a:latin typeface="Calibri"/>
                <a:cs typeface="Calibri"/>
              </a:defRPr>
            </a:lvl1pPr>
          </a:lstStyle>
          <a:p>
            <a:endParaRPr/>
          </a:p>
        </p:txBody>
      </p:sp>
      <p:sp>
        <p:nvSpPr>
          <p:cNvPr id="3" name="Holder 3"/>
          <p:cNvSpPr>
            <a:spLocks noGrp="1"/>
          </p:cNvSpPr>
          <p:nvPr>
            <p:ph type="body" idx="1"/>
          </p:nvPr>
        </p:nvSpPr>
        <p:spPr/>
        <p:txBody>
          <a:bodyPr lIns="0" tIns="0" rIns="0" bIns="0"/>
          <a:lstStyle>
            <a:lvl1pPr>
              <a:defRPr sz="3500" b="0" i="0">
                <a:solidFill>
                  <a:schemeClr val="tx1"/>
                </a:solidFill>
                <a:latin typeface="Calibri"/>
                <a:cs typeface="Calibri"/>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3A918C72-7E8D-43E4-87EF-DE8BC1B0A5B5}" type="datetime1">
              <a:rPr lang="en-US" smtClean="0"/>
              <a:t>2/21/2024</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p14:dur="250" advTm="60000">
        <p159:morph option="byObject"/>
      </p:transition>
    </mc:Choice>
    <mc:Fallback xmlns="">
      <p:transition advTm="60000">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3850" b="1" i="0">
                <a:solidFill>
                  <a:srgbClr val="FFBF00"/>
                </a:solidFill>
                <a:latin typeface="Calibri"/>
                <a:cs typeface="Calibri"/>
              </a:defRPr>
            </a:lvl1pPr>
          </a:lstStyle>
          <a:p>
            <a:endParaRPr/>
          </a:p>
        </p:txBody>
      </p:sp>
      <p:sp>
        <p:nvSpPr>
          <p:cNvPr id="3" name="Holder 3"/>
          <p:cNvSpPr>
            <a:spLocks noGrp="1"/>
          </p:cNvSpPr>
          <p:nvPr>
            <p:ph sz="half" idx="2"/>
          </p:nvPr>
        </p:nvSpPr>
        <p:spPr>
          <a:xfrm>
            <a:off x="534670" y="1739455"/>
            <a:ext cx="4651629" cy="4991481"/>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5507101" y="1739455"/>
            <a:ext cx="4651629" cy="4991481"/>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DE18DBBE-90AE-4715-B514-7B53040F98B8}" type="datetime1">
              <a:rPr lang="en-US" smtClean="0"/>
              <a:t>2/21/2024</a:t>
            </a:fld>
            <a:endParaRPr lang="en-US"/>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p14:dur="250" advTm="60000">
        <p159:morph option="byObject"/>
      </p:transition>
    </mc:Choice>
    <mc:Fallback xmlns="">
      <p:transition advTm="60000">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3850" b="1" i="0">
                <a:solidFill>
                  <a:srgbClr val="FFBF00"/>
                </a:solidFill>
                <a:latin typeface="Calibri"/>
                <a:cs typeface="Calibri"/>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A987457F-7BC9-40D2-ADF6-78DD1EB81D69}" type="datetime1">
              <a:rPr lang="en-US" smtClean="0"/>
              <a:t>2/21/2024</a:t>
            </a:fld>
            <a:endParaRPr lang="en-US"/>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p14:dur="250" advTm="60000">
        <p159:morph option="byObject"/>
      </p:transition>
    </mc:Choice>
    <mc:Fallback xmlns="">
      <p:transition advTm="60000">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E4AF9039-62FF-43CC-8969-F37CBAEE4C9D}" type="datetime1">
              <a:rPr lang="en-US" smtClean="0"/>
              <a:t>2/21/2024</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p14:dur="250" advTm="60000">
        <p159:morph option="byObject"/>
      </p:transition>
    </mc:Choice>
    <mc:Fallback xmlns="">
      <p:transition advTm="60000">
        <p:fade/>
      </p:transition>
    </mc:Fallback>
  </mc:AlternateContent>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a:xfrm>
            <a:off x="804143" y="1307093"/>
            <a:ext cx="6291580" cy="614680"/>
          </a:xfrm>
          <a:prstGeom prst="rect">
            <a:avLst/>
          </a:prstGeom>
        </p:spPr>
        <p:txBody>
          <a:bodyPr wrap="square" lIns="0" tIns="0" rIns="0" bIns="0">
            <a:spAutoFit/>
          </a:bodyPr>
          <a:lstStyle>
            <a:lvl1pPr>
              <a:defRPr sz="3850" b="1" i="0">
                <a:solidFill>
                  <a:srgbClr val="FFBF00"/>
                </a:solidFill>
                <a:latin typeface="Calibri"/>
                <a:cs typeface="Calibri"/>
              </a:defRPr>
            </a:lvl1pPr>
          </a:lstStyle>
          <a:p>
            <a:endParaRPr/>
          </a:p>
        </p:txBody>
      </p:sp>
      <p:sp>
        <p:nvSpPr>
          <p:cNvPr id="3" name="Holder 3"/>
          <p:cNvSpPr>
            <a:spLocks noGrp="1"/>
          </p:cNvSpPr>
          <p:nvPr>
            <p:ph type="body" idx="1"/>
          </p:nvPr>
        </p:nvSpPr>
        <p:spPr>
          <a:xfrm>
            <a:off x="1404675" y="3024563"/>
            <a:ext cx="4354195" cy="1521460"/>
          </a:xfrm>
          <a:prstGeom prst="rect">
            <a:avLst/>
          </a:prstGeom>
        </p:spPr>
        <p:txBody>
          <a:bodyPr wrap="square" lIns="0" tIns="0" rIns="0" bIns="0">
            <a:spAutoFit/>
          </a:bodyPr>
          <a:lstStyle>
            <a:lvl1pPr>
              <a:defRPr sz="3500" b="0" i="0">
                <a:solidFill>
                  <a:schemeClr val="tx1"/>
                </a:solidFill>
                <a:latin typeface="Calibri"/>
                <a:cs typeface="Calibri"/>
              </a:defRPr>
            </a:lvl1pPr>
          </a:lstStyle>
          <a:p>
            <a:endParaRPr/>
          </a:p>
        </p:txBody>
      </p:sp>
      <p:sp>
        <p:nvSpPr>
          <p:cNvPr id="4" name="Holder 4"/>
          <p:cNvSpPr>
            <a:spLocks noGrp="1"/>
          </p:cNvSpPr>
          <p:nvPr>
            <p:ph type="ftr" sz="quarter" idx="5"/>
          </p:nvPr>
        </p:nvSpPr>
        <p:spPr>
          <a:xfrm>
            <a:off x="3635756" y="7033450"/>
            <a:ext cx="3421888" cy="378142"/>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534670" y="7033450"/>
            <a:ext cx="2459482" cy="378142"/>
          </a:xfrm>
          <a:prstGeom prst="rect">
            <a:avLst/>
          </a:prstGeom>
        </p:spPr>
        <p:txBody>
          <a:bodyPr wrap="square" lIns="0" tIns="0" rIns="0" bIns="0">
            <a:spAutoFit/>
          </a:bodyPr>
          <a:lstStyle>
            <a:lvl1pPr algn="l">
              <a:defRPr>
                <a:solidFill>
                  <a:schemeClr val="tx1">
                    <a:tint val="75000"/>
                  </a:schemeClr>
                </a:solidFill>
              </a:defRPr>
            </a:lvl1pPr>
          </a:lstStyle>
          <a:p>
            <a:fld id="{CF76724C-8696-4A0C-8D6B-77A1C6F61F27}" type="datetime1">
              <a:rPr lang="en-US" smtClean="0"/>
              <a:t>2/21/2024</a:t>
            </a:fld>
            <a:endParaRPr lang="en-US"/>
          </a:p>
        </p:txBody>
      </p:sp>
      <p:sp>
        <p:nvSpPr>
          <p:cNvPr id="6" name="Holder 6"/>
          <p:cNvSpPr>
            <a:spLocks noGrp="1"/>
          </p:cNvSpPr>
          <p:nvPr>
            <p:ph type="sldNum" sz="quarter" idx="7"/>
          </p:nvPr>
        </p:nvSpPr>
        <p:spPr>
          <a:xfrm>
            <a:off x="7699248" y="7033450"/>
            <a:ext cx="2459482" cy="378142"/>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t>‹#›</a:t>
            </a:fld>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mc:AlternateContent xmlns:mc="http://schemas.openxmlformats.org/markup-compatibility/2006" xmlns:p159="http://schemas.microsoft.com/office/powerpoint/2015/09/main">
    <mc:Choice Requires="p159">
      <p:transition xmlns:p14="http://schemas.microsoft.com/office/powerpoint/2010/main" p14:dur="250" advTm="60000">
        <p159:morph option="byObject"/>
      </p:transition>
    </mc:Choice>
    <mc:Fallback xmlns="">
      <p:transition advTm="60000">
        <p:fade/>
      </p:transition>
    </mc:Fallback>
  </mc:AlternateContent>
  <p:hf hdr="0" ftr="0" dt="0"/>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5.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hyperlink" Target="https://ahmadrais.blogspot.com/2011/01/five-best-practices-for-unified.html" TargetMode="External"/><Relationship Id="rId2" Type="http://schemas.openxmlformats.org/officeDocument/2006/relationships/image" Target="../media/image10.jpeg"/><Relationship Id="rId1" Type="http://schemas.openxmlformats.org/officeDocument/2006/relationships/slideLayout" Target="../slideLayouts/slideLayout2.xml"/><Relationship Id="rId5" Type="http://schemas.openxmlformats.org/officeDocument/2006/relationships/hyperlink" Target="https://courses.lumenlearning.com/boundless-marketing/chapter/integrated-marketing-communications/" TargetMode="External"/><Relationship Id="rId4" Type="http://schemas.openxmlformats.org/officeDocument/2006/relationships/image" Target="../media/image11.jpeg"/></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s://getthematic.com/insights/customer-feedback-analysis/" TargetMode="External"/><Relationship Id="rId7" Type="http://schemas.openxmlformats.org/officeDocument/2006/relationships/hyperlink" Target="https://www.quoteinspector.com/images/investing/hit-target/" TargetMode="External"/><Relationship Id="rId2" Type="http://schemas.openxmlformats.org/officeDocument/2006/relationships/image" Target="../media/image5.jpeg"/><Relationship Id="rId1" Type="http://schemas.openxmlformats.org/officeDocument/2006/relationships/slideLayout" Target="../slideLayouts/slideLayout2.xml"/><Relationship Id="rId6" Type="http://schemas.openxmlformats.org/officeDocument/2006/relationships/image" Target="../media/image7.jpeg"/><Relationship Id="rId5" Type="http://schemas.openxmlformats.org/officeDocument/2006/relationships/hyperlink" Target="http://flickr.com/photos/spaceamoeba/250821667" TargetMode="External"/><Relationship Id="rId4" Type="http://schemas.openxmlformats.org/officeDocument/2006/relationships/image" Target="../media/image6.jpeg"/></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object 5"/>
          <p:cNvSpPr txBox="1"/>
          <p:nvPr/>
        </p:nvSpPr>
        <p:spPr>
          <a:xfrm>
            <a:off x="1406126" y="3445811"/>
            <a:ext cx="5769374" cy="1464503"/>
          </a:xfrm>
          <a:prstGeom prst="rect">
            <a:avLst/>
          </a:prstGeom>
        </p:spPr>
        <p:txBody>
          <a:bodyPr vert="horz" wrap="square" lIns="0" tIns="17780" rIns="0" bIns="0" rtlCol="0">
            <a:spAutoFit/>
          </a:bodyPr>
          <a:lstStyle/>
          <a:p>
            <a:pPr marL="12700">
              <a:lnSpc>
                <a:spcPct val="100000"/>
              </a:lnSpc>
              <a:spcBef>
                <a:spcPts val="140"/>
              </a:spcBef>
            </a:pPr>
            <a:r>
              <a:rPr lang="en-GB" sz="4700" spc="-65" dirty="0">
                <a:latin typeface="Calibri"/>
                <a:cs typeface="Calibri"/>
              </a:rPr>
              <a:t>Old </a:t>
            </a:r>
            <a:r>
              <a:rPr sz="4700" spc="-65" dirty="0">
                <a:latin typeface="Calibri"/>
                <a:cs typeface="Calibri"/>
              </a:rPr>
              <a:t>Sa</a:t>
            </a:r>
            <a:r>
              <a:rPr lang="en-GB" sz="4700" spc="-65" dirty="0" err="1">
                <a:latin typeface="Calibri"/>
                <a:cs typeface="Calibri"/>
              </a:rPr>
              <a:t>ltleians</a:t>
            </a:r>
            <a:r>
              <a:rPr lang="en-GB" sz="4700" spc="-65" dirty="0">
                <a:latin typeface="Calibri"/>
                <a:cs typeface="Calibri"/>
              </a:rPr>
              <a:t> </a:t>
            </a:r>
            <a:r>
              <a:rPr sz="4700" spc="-10" dirty="0">
                <a:latin typeface="Calibri"/>
                <a:cs typeface="Calibri"/>
              </a:rPr>
              <a:t>RFC</a:t>
            </a:r>
            <a:r>
              <a:rPr sz="4700" spc="-20" dirty="0">
                <a:latin typeface="Calibri"/>
                <a:cs typeface="Calibri"/>
              </a:rPr>
              <a:t> </a:t>
            </a:r>
            <a:endParaRPr lang="en-GB" sz="4700" spc="-20" dirty="0">
              <a:latin typeface="Calibri"/>
              <a:cs typeface="Calibri"/>
            </a:endParaRPr>
          </a:p>
          <a:p>
            <a:pPr marL="12700">
              <a:lnSpc>
                <a:spcPct val="100000"/>
              </a:lnSpc>
              <a:spcBef>
                <a:spcPts val="140"/>
              </a:spcBef>
            </a:pPr>
            <a:r>
              <a:rPr sz="4700" spc="-25" dirty="0">
                <a:latin typeface="Calibri"/>
                <a:cs typeface="Calibri"/>
              </a:rPr>
              <a:t>New</a:t>
            </a:r>
            <a:r>
              <a:rPr lang="en-GB" sz="4700" spc="-25" dirty="0">
                <a:latin typeface="Calibri"/>
                <a:cs typeface="Calibri"/>
              </a:rPr>
              <a:t> Start &amp; 5 Year Plan</a:t>
            </a:r>
            <a:endParaRPr sz="4700" dirty="0">
              <a:latin typeface="Calibri"/>
              <a:cs typeface="Calibri"/>
            </a:endParaRPr>
          </a:p>
        </p:txBody>
      </p:sp>
      <p:sp>
        <p:nvSpPr>
          <p:cNvPr id="6" name="object 6"/>
          <p:cNvSpPr txBox="1"/>
          <p:nvPr/>
        </p:nvSpPr>
        <p:spPr>
          <a:xfrm>
            <a:off x="1406125" y="5014550"/>
            <a:ext cx="2032813" cy="368049"/>
          </a:xfrm>
          <a:prstGeom prst="rect">
            <a:avLst/>
          </a:prstGeom>
        </p:spPr>
        <p:txBody>
          <a:bodyPr vert="horz" wrap="square" lIns="0" tIns="97790" rIns="0" bIns="0" rtlCol="0">
            <a:spAutoFit/>
          </a:bodyPr>
          <a:lstStyle/>
          <a:p>
            <a:pPr marL="12700">
              <a:lnSpc>
                <a:spcPct val="100000"/>
              </a:lnSpc>
              <a:spcBef>
                <a:spcPts val="770"/>
              </a:spcBef>
            </a:pPr>
            <a:r>
              <a:rPr sz="1750" spc="-10" dirty="0">
                <a:latin typeface="Calibri"/>
                <a:cs typeface="Calibri"/>
              </a:rPr>
              <a:t>AGM</a:t>
            </a:r>
            <a:r>
              <a:rPr lang="en-GB" sz="1750" spc="-10" dirty="0">
                <a:latin typeface="Calibri"/>
                <a:cs typeface="Calibri"/>
              </a:rPr>
              <a:t> dd</a:t>
            </a:r>
            <a:r>
              <a:rPr sz="1750" spc="-35" dirty="0">
                <a:latin typeface="Calibri"/>
                <a:cs typeface="Calibri"/>
              </a:rPr>
              <a:t> </a:t>
            </a:r>
            <a:r>
              <a:rPr lang="en-GB" sz="1750" spc="-35" dirty="0">
                <a:latin typeface="Calibri"/>
                <a:cs typeface="Calibri"/>
              </a:rPr>
              <a:t>mmm</a:t>
            </a:r>
            <a:r>
              <a:rPr sz="1750" spc="-45" dirty="0">
                <a:latin typeface="Calibri"/>
                <a:cs typeface="Calibri"/>
              </a:rPr>
              <a:t> </a:t>
            </a:r>
            <a:r>
              <a:rPr sz="1750" spc="-5" dirty="0">
                <a:latin typeface="Calibri"/>
                <a:cs typeface="Calibri"/>
              </a:rPr>
              <a:t>202</a:t>
            </a:r>
            <a:r>
              <a:rPr lang="en-GB" sz="1750" spc="-5" dirty="0">
                <a:latin typeface="Calibri"/>
                <a:cs typeface="Calibri"/>
              </a:rPr>
              <a:t>4</a:t>
            </a:r>
            <a:endParaRPr sz="1750" dirty="0">
              <a:latin typeface="Calibri"/>
              <a:cs typeface="Calibri"/>
            </a:endParaRPr>
          </a:p>
        </p:txBody>
      </p:sp>
      <p:sp>
        <p:nvSpPr>
          <p:cNvPr id="11" name="Arrow: Pentagon 10">
            <a:extLst>
              <a:ext uri="{FF2B5EF4-FFF2-40B4-BE49-F238E27FC236}">
                <a16:creationId xmlns:a16="http://schemas.microsoft.com/office/drawing/2014/main" id="{E6480968-C718-4854-AB07-83FA79B90B42}"/>
              </a:ext>
            </a:extLst>
          </p:cNvPr>
          <p:cNvSpPr/>
          <p:nvPr/>
        </p:nvSpPr>
        <p:spPr>
          <a:xfrm>
            <a:off x="1406126" y="1017208"/>
            <a:ext cx="4508518" cy="2371412"/>
          </a:xfrm>
          <a:prstGeom prst="homePlat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Rectangle: Diagonal Corners Snipped 12">
            <a:extLst>
              <a:ext uri="{FF2B5EF4-FFF2-40B4-BE49-F238E27FC236}">
                <a16:creationId xmlns:a16="http://schemas.microsoft.com/office/drawing/2014/main" id="{79A8B79D-9E82-4332-8C89-4C3D2A362069}"/>
              </a:ext>
            </a:extLst>
          </p:cNvPr>
          <p:cNvSpPr/>
          <p:nvPr/>
        </p:nvSpPr>
        <p:spPr>
          <a:xfrm>
            <a:off x="5914644" y="5638420"/>
            <a:ext cx="4038600" cy="1321380"/>
          </a:xfrm>
          <a:prstGeom prst="snip2DiagRect">
            <a:avLst/>
          </a:prstGeom>
          <a:gradFill flip="none" rotWithShape="1">
            <a:gsLst>
              <a:gs pos="47000">
                <a:schemeClr val="tx2">
                  <a:lumMod val="75000"/>
                  <a:shade val="30000"/>
                  <a:satMod val="115000"/>
                </a:schemeClr>
              </a:gs>
              <a:gs pos="77000">
                <a:srgbClr val="FFFF00"/>
              </a:gs>
              <a:gs pos="100000">
                <a:srgbClr val="FFFF00"/>
              </a:gs>
            </a:gsLst>
            <a:lin ang="13500000" scaled="1"/>
            <a:tileRect/>
          </a:gra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5" name="Picture 14" descr="Logo, company name&#10;&#10;Description automatically generated">
            <a:extLst>
              <a:ext uri="{FF2B5EF4-FFF2-40B4-BE49-F238E27FC236}">
                <a16:creationId xmlns:a16="http://schemas.microsoft.com/office/drawing/2014/main" id="{DC66CBE3-3A63-4828-8D8F-DF9273F50BE6}"/>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870700" y="1049520"/>
            <a:ext cx="3235436" cy="3694413"/>
          </a:xfrm>
          <a:prstGeom prst="rect">
            <a:avLst/>
          </a:prstGeom>
        </p:spPr>
      </p:pic>
      <p:sp>
        <p:nvSpPr>
          <p:cNvPr id="16" name="Rectangle: Diagonal Corners Snipped 15">
            <a:extLst>
              <a:ext uri="{FF2B5EF4-FFF2-40B4-BE49-F238E27FC236}">
                <a16:creationId xmlns:a16="http://schemas.microsoft.com/office/drawing/2014/main" id="{CC900A15-FC5F-4B42-B722-0016DD6B4C28}"/>
              </a:ext>
            </a:extLst>
          </p:cNvPr>
          <p:cNvSpPr/>
          <p:nvPr/>
        </p:nvSpPr>
        <p:spPr>
          <a:xfrm>
            <a:off x="1405856" y="5638420"/>
            <a:ext cx="4038600" cy="1321380"/>
          </a:xfrm>
          <a:prstGeom prst="snip2DiagRect">
            <a:avLst/>
          </a:prstGeom>
          <a:gradFill flip="none" rotWithShape="1">
            <a:gsLst>
              <a:gs pos="34000">
                <a:srgbClr val="FFFF00"/>
              </a:gs>
              <a:gs pos="62000">
                <a:srgbClr val="FF0000"/>
              </a:gs>
              <a:gs pos="100000">
                <a:srgbClr val="FF0000"/>
              </a:gs>
            </a:gsLst>
            <a:lin ang="13500000" scaled="1"/>
            <a:tileRect/>
          </a:gra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Slide Number Placeholder 1">
            <a:extLst>
              <a:ext uri="{FF2B5EF4-FFF2-40B4-BE49-F238E27FC236}">
                <a16:creationId xmlns:a16="http://schemas.microsoft.com/office/drawing/2014/main" id="{F8AC5AC2-B383-415B-B996-28CC3A903692}"/>
              </a:ext>
            </a:extLst>
          </p:cNvPr>
          <p:cNvSpPr>
            <a:spLocks noGrp="1"/>
          </p:cNvSpPr>
          <p:nvPr>
            <p:ph type="sldNum" sz="quarter" idx="7"/>
          </p:nvPr>
        </p:nvSpPr>
        <p:spPr/>
        <p:txBody>
          <a:bodyPr/>
          <a:lstStyle/>
          <a:p>
            <a:fld id="{B6F15528-21DE-4FAA-801E-634DDDAF4B2B}" type="slidenum">
              <a:rPr lang="en-GB" smtClean="0"/>
              <a:t>1</a:t>
            </a:fld>
            <a:endParaRPr lang="en-GB"/>
          </a:p>
        </p:txBody>
      </p:sp>
      <p:sp>
        <p:nvSpPr>
          <p:cNvPr id="3" name="TextBox 2">
            <a:extLst>
              <a:ext uri="{FF2B5EF4-FFF2-40B4-BE49-F238E27FC236}">
                <a16:creationId xmlns:a16="http://schemas.microsoft.com/office/drawing/2014/main" id="{894881BE-3222-44FB-893F-4CB65F27403E}"/>
              </a:ext>
            </a:extLst>
          </p:cNvPr>
          <p:cNvSpPr txBox="1"/>
          <p:nvPr/>
        </p:nvSpPr>
        <p:spPr>
          <a:xfrm>
            <a:off x="8530028" y="5014550"/>
            <a:ext cx="1576108" cy="369332"/>
          </a:xfrm>
          <a:prstGeom prst="rect">
            <a:avLst/>
          </a:prstGeom>
          <a:noFill/>
        </p:spPr>
        <p:txBody>
          <a:bodyPr wrap="square" rtlCol="0">
            <a:spAutoFit/>
          </a:bodyPr>
          <a:lstStyle/>
          <a:p>
            <a:r>
              <a:rPr lang="en-GB"/>
              <a:t>Rev-1.1</a:t>
            </a:r>
            <a:endParaRPr lang="en-GB" dirty="0"/>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p14:dur="250">
        <p159:morph option="byObject"/>
      </p:transition>
    </mc:Choice>
    <mc:Fallback xmlns="">
      <p:transition>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1960716" y="1591916"/>
            <a:ext cx="6771968" cy="4858188"/>
          </a:xfrm>
          <a:prstGeom prst="rect">
            <a:avLst/>
          </a:prstGeom>
        </p:spPr>
        <p:txBody>
          <a:bodyPr vert="horz" wrap="square" lIns="0" tIns="61594" rIns="0" bIns="0" rtlCol="0">
            <a:spAutoFit/>
          </a:bodyPr>
          <a:lstStyle/>
          <a:p>
            <a:pPr marL="413384" marR="563880" indent="-401320">
              <a:lnSpc>
                <a:spcPts val="1600"/>
              </a:lnSpc>
              <a:spcBef>
                <a:spcPts val="484"/>
              </a:spcBef>
              <a:buFont typeface="Wingdings"/>
              <a:buChar char=""/>
              <a:tabLst>
                <a:tab pos="413384" algn="l"/>
                <a:tab pos="414020" algn="l"/>
              </a:tabLst>
            </a:pPr>
            <a:r>
              <a:rPr lang="en-GB" dirty="0">
                <a:latin typeface="Calibri"/>
                <a:cs typeface="Calibri"/>
              </a:rPr>
              <a:t>Recruit Managers and Coaches.</a:t>
            </a:r>
          </a:p>
          <a:p>
            <a:pPr marL="413384" marR="563880" indent="-401320">
              <a:lnSpc>
                <a:spcPts val="1600"/>
              </a:lnSpc>
              <a:spcBef>
                <a:spcPts val="484"/>
              </a:spcBef>
              <a:buFont typeface="Wingdings"/>
              <a:buChar char=""/>
              <a:tabLst>
                <a:tab pos="413384" algn="l"/>
                <a:tab pos="414020" algn="l"/>
              </a:tabLst>
            </a:pPr>
            <a:r>
              <a:rPr dirty="0">
                <a:latin typeface="Calibri"/>
                <a:cs typeface="Calibri"/>
              </a:rPr>
              <a:t>Continue to </a:t>
            </a:r>
            <a:r>
              <a:rPr spc="-10" dirty="0">
                <a:latin typeface="Calibri"/>
                <a:cs typeface="Calibri"/>
              </a:rPr>
              <a:t>grow </a:t>
            </a:r>
            <a:r>
              <a:rPr spc="10" dirty="0">
                <a:latin typeface="Calibri"/>
                <a:cs typeface="Calibri"/>
              </a:rPr>
              <a:t>the </a:t>
            </a:r>
            <a:r>
              <a:rPr dirty="0">
                <a:latin typeface="Calibri"/>
                <a:cs typeface="Calibri"/>
              </a:rPr>
              <a:t>numbers of boys </a:t>
            </a:r>
            <a:r>
              <a:rPr spc="10" dirty="0">
                <a:latin typeface="Calibri"/>
                <a:cs typeface="Calibri"/>
              </a:rPr>
              <a:t>and </a:t>
            </a:r>
            <a:r>
              <a:rPr spc="5" dirty="0">
                <a:latin typeface="Calibri"/>
                <a:cs typeface="Calibri"/>
              </a:rPr>
              <a:t>girls </a:t>
            </a:r>
            <a:r>
              <a:rPr spc="-360" dirty="0">
                <a:latin typeface="Calibri"/>
                <a:cs typeface="Calibri"/>
              </a:rPr>
              <a:t> </a:t>
            </a:r>
            <a:r>
              <a:rPr dirty="0">
                <a:latin typeface="Calibri"/>
                <a:cs typeface="Calibri"/>
              </a:rPr>
              <a:t>playing rugby</a:t>
            </a:r>
            <a:r>
              <a:rPr spc="20" dirty="0">
                <a:latin typeface="Calibri"/>
                <a:cs typeface="Calibri"/>
              </a:rPr>
              <a:t> </a:t>
            </a:r>
            <a:r>
              <a:rPr spc="-5" dirty="0">
                <a:latin typeface="Calibri"/>
                <a:cs typeface="Calibri"/>
              </a:rPr>
              <a:t>at</a:t>
            </a:r>
            <a:r>
              <a:rPr dirty="0">
                <a:latin typeface="Calibri"/>
                <a:cs typeface="Calibri"/>
              </a:rPr>
              <a:t> </a:t>
            </a:r>
            <a:r>
              <a:rPr lang="en-GB" dirty="0">
                <a:latin typeface="Calibri"/>
                <a:cs typeface="Calibri"/>
              </a:rPr>
              <a:t>Old </a:t>
            </a:r>
            <a:r>
              <a:rPr spc="-10" dirty="0">
                <a:latin typeface="Calibri"/>
                <a:cs typeface="Calibri"/>
              </a:rPr>
              <a:t>S</a:t>
            </a:r>
            <a:r>
              <a:rPr lang="en-GB" spc="-10" dirty="0" err="1">
                <a:latin typeface="Calibri"/>
                <a:cs typeface="Calibri"/>
              </a:rPr>
              <a:t>altleians</a:t>
            </a:r>
            <a:r>
              <a:rPr lang="en-GB" spc="-10" dirty="0">
                <a:latin typeface="Calibri"/>
                <a:cs typeface="Calibri"/>
              </a:rPr>
              <a:t> RFC</a:t>
            </a:r>
            <a:endParaRPr dirty="0">
              <a:latin typeface="Calibri"/>
              <a:cs typeface="Calibri"/>
            </a:endParaRPr>
          </a:p>
          <a:p>
            <a:pPr marL="413384" marR="25400" indent="-401320">
              <a:lnSpc>
                <a:spcPts val="1600"/>
              </a:lnSpc>
              <a:spcBef>
                <a:spcPts val="1050"/>
              </a:spcBef>
              <a:buFont typeface="Wingdings"/>
              <a:buChar char=""/>
              <a:tabLst>
                <a:tab pos="413384" algn="l"/>
                <a:tab pos="414020" algn="l"/>
              </a:tabLst>
            </a:pPr>
            <a:r>
              <a:rPr spc="5" dirty="0">
                <a:latin typeface="Calibri"/>
                <a:cs typeface="Calibri"/>
              </a:rPr>
              <a:t>Build</a:t>
            </a:r>
            <a:r>
              <a:rPr spc="35" dirty="0">
                <a:latin typeface="Calibri"/>
                <a:cs typeface="Calibri"/>
              </a:rPr>
              <a:t> </a:t>
            </a:r>
            <a:r>
              <a:rPr spc="5" dirty="0">
                <a:latin typeface="Calibri"/>
                <a:cs typeface="Calibri"/>
              </a:rPr>
              <a:t>a</a:t>
            </a:r>
            <a:r>
              <a:rPr spc="45" dirty="0">
                <a:latin typeface="Calibri"/>
                <a:cs typeface="Calibri"/>
              </a:rPr>
              <a:t> </a:t>
            </a:r>
            <a:r>
              <a:rPr spc="-5" dirty="0">
                <a:latin typeface="Calibri"/>
                <a:cs typeface="Calibri"/>
              </a:rPr>
              <a:t>legacy</a:t>
            </a:r>
            <a:r>
              <a:rPr spc="40" dirty="0">
                <a:latin typeface="Calibri"/>
                <a:cs typeface="Calibri"/>
              </a:rPr>
              <a:t> </a:t>
            </a:r>
            <a:r>
              <a:rPr spc="5" dirty="0">
                <a:latin typeface="Calibri"/>
                <a:cs typeface="Calibri"/>
              </a:rPr>
              <a:t>of</a:t>
            </a:r>
            <a:r>
              <a:rPr spc="20" dirty="0">
                <a:latin typeface="Calibri"/>
                <a:cs typeface="Calibri"/>
              </a:rPr>
              <a:t> </a:t>
            </a:r>
            <a:r>
              <a:rPr dirty="0">
                <a:latin typeface="Calibri"/>
                <a:cs typeface="Calibri"/>
              </a:rPr>
              <a:t>continued</a:t>
            </a:r>
            <a:r>
              <a:rPr spc="35" dirty="0">
                <a:latin typeface="Calibri"/>
                <a:cs typeface="Calibri"/>
              </a:rPr>
              <a:t> </a:t>
            </a:r>
            <a:r>
              <a:rPr dirty="0">
                <a:latin typeface="Calibri"/>
                <a:cs typeface="Calibri"/>
              </a:rPr>
              <a:t>participation </a:t>
            </a:r>
            <a:r>
              <a:rPr spc="5" dirty="0">
                <a:latin typeface="Calibri"/>
                <a:cs typeface="Calibri"/>
              </a:rPr>
              <a:t> opportunities</a:t>
            </a:r>
            <a:r>
              <a:rPr spc="-20" dirty="0">
                <a:latin typeface="Calibri"/>
                <a:cs typeface="Calibri"/>
              </a:rPr>
              <a:t> </a:t>
            </a:r>
            <a:r>
              <a:rPr spc="-10" dirty="0">
                <a:latin typeface="Calibri"/>
                <a:cs typeface="Calibri"/>
              </a:rPr>
              <a:t>for </a:t>
            </a:r>
            <a:r>
              <a:rPr spc="5" dirty="0">
                <a:latin typeface="Calibri"/>
                <a:cs typeface="Calibri"/>
              </a:rPr>
              <a:t>girls</a:t>
            </a:r>
            <a:r>
              <a:rPr spc="-20" dirty="0">
                <a:latin typeface="Calibri"/>
                <a:cs typeface="Calibri"/>
              </a:rPr>
              <a:t> </a:t>
            </a:r>
            <a:r>
              <a:rPr lang="en-GB" spc="-20" dirty="0">
                <a:latin typeface="Calibri"/>
                <a:cs typeface="Calibri"/>
              </a:rPr>
              <a:t>and boys </a:t>
            </a:r>
            <a:r>
              <a:rPr spc="5" dirty="0">
                <a:latin typeface="Calibri"/>
                <a:cs typeface="Calibri"/>
              </a:rPr>
              <a:t>in</a:t>
            </a:r>
            <a:r>
              <a:rPr spc="-5" dirty="0">
                <a:latin typeface="Calibri"/>
                <a:cs typeface="Calibri"/>
              </a:rPr>
              <a:t> </a:t>
            </a:r>
            <a:r>
              <a:rPr dirty="0">
                <a:latin typeface="Calibri"/>
                <a:cs typeface="Calibri"/>
              </a:rPr>
              <a:t>rugby</a:t>
            </a:r>
            <a:r>
              <a:rPr spc="-5" dirty="0">
                <a:latin typeface="Calibri"/>
                <a:cs typeface="Calibri"/>
              </a:rPr>
              <a:t> </a:t>
            </a:r>
            <a:r>
              <a:rPr dirty="0">
                <a:latin typeface="Calibri"/>
                <a:cs typeface="Calibri"/>
              </a:rPr>
              <a:t>through</a:t>
            </a:r>
            <a:r>
              <a:rPr spc="10" dirty="0">
                <a:latin typeface="Calibri"/>
                <a:cs typeface="Calibri"/>
              </a:rPr>
              <a:t> </a:t>
            </a:r>
            <a:r>
              <a:rPr lang="en-GB" spc="10" dirty="0">
                <a:latin typeface="Calibri"/>
                <a:cs typeface="Calibri"/>
              </a:rPr>
              <a:t>'Saltasaurus’ to Colts &amp; Sabres. Develop the pathway to AGR.</a:t>
            </a:r>
            <a:endParaRPr dirty="0">
              <a:latin typeface="Calibri"/>
              <a:cs typeface="Calibri"/>
            </a:endParaRPr>
          </a:p>
          <a:p>
            <a:pPr marL="413384" marR="462915" indent="-401320">
              <a:lnSpc>
                <a:spcPct val="80900"/>
              </a:lnSpc>
              <a:spcBef>
                <a:spcPts val="1055"/>
              </a:spcBef>
              <a:buFont typeface="Wingdings"/>
              <a:buChar char=""/>
              <a:tabLst>
                <a:tab pos="413384" algn="l"/>
                <a:tab pos="414020" algn="l"/>
              </a:tabLst>
            </a:pPr>
            <a:r>
              <a:rPr dirty="0">
                <a:latin typeface="Calibri"/>
                <a:cs typeface="Calibri"/>
              </a:rPr>
              <a:t>Develop </a:t>
            </a:r>
            <a:r>
              <a:rPr spc="5" dirty="0">
                <a:latin typeface="Calibri"/>
                <a:cs typeface="Calibri"/>
              </a:rPr>
              <a:t>a </a:t>
            </a:r>
            <a:r>
              <a:rPr spc="-5" dirty="0">
                <a:latin typeface="Calibri"/>
                <a:cs typeface="Calibri"/>
              </a:rPr>
              <a:t>pathway </a:t>
            </a:r>
            <a:r>
              <a:rPr spc="-15" dirty="0">
                <a:latin typeface="Calibri"/>
                <a:cs typeface="Calibri"/>
              </a:rPr>
              <a:t>for </a:t>
            </a:r>
            <a:r>
              <a:rPr spc="5" dirty="0">
                <a:latin typeface="Calibri"/>
                <a:cs typeface="Calibri"/>
              </a:rPr>
              <a:t>U16 </a:t>
            </a:r>
            <a:r>
              <a:rPr lang="en-GB" spc="5" dirty="0">
                <a:latin typeface="Calibri"/>
                <a:cs typeface="Calibri"/>
              </a:rPr>
              <a:t>girls</a:t>
            </a:r>
            <a:r>
              <a:rPr dirty="0">
                <a:latin typeface="Calibri"/>
                <a:cs typeface="Calibri"/>
              </a:rPr>
              <a:t> </a:t>
            </a:r>
            <a:r>
              <a:rPr spc="10" dirty="0">
                <a:latin typeface="Calibri"/>
                <a:cs typeface="Calibri"/>
              </a:rPr>
              <a:t>and </a:t>
            </a:r>
            <a:r>
              <a:rPr spc="5" dirty="0">
                <a:latin typeface="Calibri"/>
                <a:cs typeface="Calibri"/>
              </a:rPr>
              <a:t>U18 </a:t>
            </a:r>
            <a:r>
              <a:rPr lang="en-GB" spc="5" dirty="0">
                <a:latin typeface="Calibri"/>
                <a:cs typeface="Calibri"/>
              </a:rPr>
              <a:t>boys</a:t>
            </a:r>
            <a:r>
              <a:rPr spc="5" dirty="0">
                <a:latin typeface="Calibri"/>
                <a:cs typeface="Calibri"/>
              </a:rPr>
              <a:t> </a:t>
            </a:r>
            <a:r>
              <a:rPr spc="10" dirty="0">
                <a:latin typeface="Calibri"/>
                <a:cs typeface="Calibri"/>
              </a:rPr>
              <a:t>to </a:t>
            </a:r>
            <a:r>
              <a:rPr spc="-360" dirty="0">
                <a:latin typeface="Calibri"/>
                <a:cs typeface="Calibri"/>
              </a:rPr>
              <a:t> </a:t>
            </a:r>
            <a:r>
              <a:rPr dirty="0">
                <a:latin typeface="Calibri"/>
                <a:cs typeface="Calibri"/>
              </a:rPr>
              <a:t>transition to </a:t>
            </a:r>
            <a:r>
              <a:rPr spc="5" dirty="0">
                <a:latin typeface="Calibri"/>
                <a:cs typeface="Calibri"/>
              </a:rPr>
              <a:t>senior </a:t>
            </a:r>
            <a:r>
              <a:rPr dirty="0">
                <a:latin typeface="Calibri"/>
                <a:cs typeface="Calibri"/>
              </a:rPr>
              <a:t>rugby </a:t>
            </a:r>
            <a:r>
              <a:rPr spc="5" dirty="0">
                <a:latin typeface="Calibri"/>
                <a:cs typeface="Calibri"/>
              </a:rPr>
              <a:t>at </a:t>
            </a:r>
            <a:r>
              <a:rPr lang="en-GB" spc="5" dirty="0">
                <a:latin typeface="Calibri"/>
                <a:cs typeface="Calibri"/>
              </a:rPr>
              <a:t>Old Saltleians</a:t>
            </a:r>
            <a:r>
              <a:rPr spc="-10" dirty="0">
                <a:latin typeface="Calibri"/>
                <a:cs typeface="Calibri"/>
              </a:rPr>
              <a:t> </a:t>
            </a:r>
            <a:r>
              <a:rPr dirty="0">
                <a:latin typeface="Calibri"/>
                <a:cs typeface="Calibri"/>
              </a:rPr>
              <a:t>RFC </a:t>
            </a:r>
            <a:r>
              <a:rPr spc="5" dirty="0">
                <a:latin typeface="Calibri"/>
                <a:cs typeface="Calibri"/>
              </a:rPr>
              <a:t>and </a:t>
            </a:r>
            <a:r>
              <a:rPr spc="-5" dirty="0">
                <a:latin typeface="Calibri"/>
                <a:cs typeface="Calibri"/>
              </a:rPr>
              <a:t>beyond</a:t>
            </a:r>
            <a:r>
              <a:rPr lang="en-GB" spc="-5" dirty="0">
                <a:latin typeface="Calibri"/>
                <a:cs typeface="Calibri"/>
              </a:rPr>
              <a:t>.</a:t>
            </a:r>
          </a:p>
          <a:p>
            <a:pPr marL="413384" marR="462915" indent="-401320">
              <a:lnSpc>
                <a:spcPct val="80900"/>
              </a:lnSpc>
              <a:spcBef>
                <a:spcPts val="1055"/>
              </a:spcBef>
              <a:buFont typeface="Wingdings"/>
              <a:buChar char=""/>
              <a:tabLst>
                <a:tab pos="413384" algn="l"/>
                <a:tab pos="414020" algn="l"/>
              </a:tabLst>
            </a:pPr>
            <a:r>
              <a:rPr lang="en-GB" spc="-5" dirty="0">
                <a:latin typeface="Calibri"/>
                <a:cs typeface="Calibri"/>
              </a:rPr>
              <a:t>Develop a Referees Pathway to senior referee qualification.</a:t>
            </a:r>
            <a:endParaRPr dirty="0">
              <a:latin typeface="Calibri"/>
              <a:cs typeface="Calibri"/>
            </a:endParaRPr>
          </a:p>
          <a:p>
            <a:pPr marL="413384" marR="5080" indent="-401320">
              <a:lnSpc>
                <a:spcPts val="1600"/>
              </a:lnSpc>
              <a:spcBef>
                <a:spcPts val="1040"/>
              </a:spcBef>
              <a:buFont typeface="Wingdings"/>
              <a:buChar char=""/>
              <a:tabLst>
                <a:tab pos="413384" algn="l"/>
                <a:tab pos="414020" algn="l"/>
              </a:tabLst>
            </a:pPr>
            <a:r>
              <a:rPr dirty="0">
                <a:latin typeface="Calibri"/>
                <a:cs typeface="Calibri"/>
              </a:rPr>
              <a:t>Meet</a:t>
            </a:r>
            <a:r>
              <a:rPr spc="5" dirty="0">
                <a:latin typeface="Calibri"/>
                <a:cs typeface="Calibri"/>
              </a:rPr>
              <a:t> RFU</a:t>
            </a:r>
            <a:r>
              <a:rPr spc="25" dirty="0">
                <a:latin typeface="Calibri"/>
                <a:cs typeface="Calibri"/>
              </a:rPr>
              <a:t> </a:t>
            </a:r>
            <a:r>
              <a:rPr lang="en-GB" spc="-5" dirty="0">
                <a:latin typeface="Calibri"/>
                <a:cs typeface="Calibri"/>
              </a:rPr>
              <a:t>S</a:t>
            </a:r>
            <a:r>
              <a:rPr lang="en-GB" spc="-5" dirty="0">
                <a:cs typeface="Calibri"/>
              </a:rPr>
              <a:t>afeguarding values and </a:t>
            </a:r>
            <a:r>
              <a:rPr dirty="0">
                <a:latin typeface="Calibri"/>
                <a:cs typeface="Calibri"/>
              </a:rPr>
              <a:t>best</a:t>
            </a:r>
            <a:r>
              <a:rPr spc="5" dirty="0">
                <a:latin typeface="Calibri"/>
                <a:cs typeface="Calibri"/>
              </a:rPr>
              <a:t> </a:t>
            </a:r>
            <a:r>
              <a:rPr dirty="0">
                <a:latin typeface="Calibri"/>
                <a:cs typeface="Calibri"/>
              </a:rPr>
              <a:t>practice</a:t>
            </a:r>
            <a:r>
              <a:rPr spc="-10" dirty="0">
                <a:latin typeface="Calibri"/>
                <a:cs typeface="Calibri"/>
              </a:rPr>
              <a:t> </a:t>
            </a:r>
            <a:r>
              <a:rPr spc="-5" dirty="0">
                <a:latin typeface="Calibri"/>
                <a:cs typeface="Calibri"/>
              </a:rPr>
              <a:t>standards </a:t>
            </a:r>
            <a:r>
              <a:rPr dirty="0">
                <a:latin typeface="Calibri"/>
                <a:cs typeface="Calibri"/>
              </a:rPr>
              <a:t>to support</a:t>
            </a:r>
            <a:r>
              <a:rPr spc="10" dirty="0">
                <a:latin typeface="Calibri"/>
                <a:cs typeface="Calibri"/>
              </a:rPr>
              <a:t> </a:t>
            </a:r>
            <a:r>
              <a:rPr dirty="0">
                <a:latin typeface="Calibri"/>
                <a:cs typeface="Calibri"/>
              </a:rPr>
              <a:t>coaches, </a:t>
            </a:r>
            <a:r>
              <a:rPr lang="en-GB" dirty="0">
                <a:latin typeface="Calibri"/>
                <a:cs typeface="Calibri"/>
              </a:rPr>
              <a:t>referees, players &amp; </a:t>
            </a:r>
            <a:r>
              <a:rPr spc="-360" dirty="0">
                <a:latin typeface="Calibri"/>
                <a:cs typeface="Calibri"/>
              </a:rPr>
              <a:t> </a:t>
            </a:r>
            <a:r>
              <a:rPr spc="-5" dirty="0">
                <a:latin typeface="Calibri"/>
                <a:cs typeface="Calibri"/>
              </a:rPr>
              <a:t>volunteers</a:t>
            </a:r>
            <a:r>
              <a:rPr lang="en-GB" spc="-5" dirty="0">
                <a:latin typeface="Calibri"/>
                <a:cs typeface="Calibri"/>
              </a:rPr>
              <a:t>.</a:t>
            </a:r>
            <a:endParaRPr dirty="0">
              <a:latin typeface="Calibri"/>
              <a:cs typeface="Calibri"/>
            </a:endParaRPr>
          </a:p>
          <a:p>
            <a:pPr marL="413384" marR="86995" indent="-401320">
              <a:lnSpc>
                <a:spcPts val="1600"/>
              </a:lnSpc>
              <a:spcBef>
                <a:spcPts val="1050"/>
              </a:spcBef>
              <a:buFont typeface="Wingdings"/>
              <a:buChar char=""/>
              <a:tabLst>
                <a:tab pos="413384" algn="l"/>
                <a:tab pos="414020" algn="l"/>
              </a:tabLst>
            </a:pPr>
            <a:r>
              <a:rPr dirty="0">
                <a:latin typeface="Calibri"/>
                <a:cs typeface="Calibri"/>
              </a:rPr>
              <a:t>Recognize </a:t>
            </a:r>
            <a:r>
              <a:rPr spc="10" dirty="0">
                <a:latin typeface="Calibri"/>
                <a:cs typeface="Calibri"/>
              </a:rPr>
              <a:t>and </a:t>
            </a:r>
            <a:r>
              <a:rPr spc="-5" dirty="0">
                <a:latin typeface="Calibri"/>
                <a:cs typeface="Calibri"/>
              </a:rPr>
              <a:t>demonstrate </a:t>
            </a:r>
            <a:r>
              <a:rPr spc="5" dirty="0">
                <a:latin typeface="Calibri"/>
                <a:cs typeface="Calibri"/>
              </a:rPr>
              <a:t>how </a:t>
            </a:r>
            <a:r>
              <a:rPr spc="-5" dirty="0">
                <a:latin typeface="Calibri"/>
                <a:cs typeface="Calibri"/>
              </a:rPr>
              <a:t>we </a:t>
            </a:r>
            <a:r>
              <a:rPr spc="-15" dirty="0">
                <a:latin typeface="Calibri"/>
                <a:cs typeface="Calibri"/>
              </a:rPr>
              <a:t>value </a:t>
            </a:r>
            <a:r>
              <a:rPr spc="5" dirty="0">
                <a:latin typeface="Calibri"/>
                <a:cs typeface="Calibri"/>
              </a:rPr>
              <a:t>our </a:t>
            </a:r>
            <a:r>
              <a:rPr spc="-10" dirty="0">
                <a:latin typeface="Calibri"/>
                <a:cs typeface="Calibri"/>
              </a:rPr>
              <a:t>volunteers</a:t>
            </a:r>
            <a:r>
              <a:rPr lang="en-GB" spc="-10" dirty="0">
                <a:latin typeface="Calibri"/>
                <a:cs typeface="Calibri"/>
              </a:rPr>
              <a:t>.</a:t>
            </a:r>
            <a:endParaRPr dirty="0">
              <a:latin typeface="Calibri"/>
              <a:cs typeface="Calibri"/>
            </a:endParaRPr>
          </a:p>
          <a:p>
            <a:pPr marL="413384" marR="84455" indent="-401320">
              <a:lnSpc>
                <a:spcPts val="1680"/>
              </a:lnSpc>
              <a:spcBef>
                <a:spcPts val="1050"/>
              </a:spcBef>
              <a:buFont typeface="Wingdings"/>
              <a:buChar char=""/>
              <a:tabLst>
                <a:tab pos="413384" algn="l"/>
                <a:tab pos="414020" algn="l"/>
              </a:tabLst>
            </a:pPr>
            <a:r>
              <a:rPr spc="-5" dirty="0">
                <a:latin typeface="Calibri"/>
                <a:cs typeface="Calibri"/>
              </a:rPr>
              <a:t>Formalize links with </a:t>
            </a:r>
            <a:r>
              <a:rPr lang="en-GB" spc="-5" dirty="0">
                <a:latin typeface="Calibri"/>
                <a:cs typeface="Calibri"/>
              </a:rPr>
              <a:t>North Warwickshire, East Birmingham and North Solihull </a:t>
            </a:r>
            <a:r>
              <a:rPr dirty="0">
                <a:latin typeface="Calibri"/>
                <a:cs typeface="Calibri"/>
              </a:rPr>
              <a:t>schools and </a:t>
            </a:r>
            <a:r>
              <a:rPr lang="en-GB" dirty="0">
                <a:latin typeface="Calibri"/>
                <a:cs typeface="Calibri"/>
              </a:rPr>
              <a:t>create</a:t>
            </a:r>
            <a:r>
              <a:rPr lang="en-GB" spc="-10" dirty="0">
                <a:latin typeface="Calibri"/>
                <a:cs typeface="Calibri"/>
              </a:rPr>
              <a:t> </a:t>
            </a:r>
            <a:r>
              <a:rPr dirty="0">
                <a:latin typeface="Calibri"/>
                <a:cs typeface="Calibri"/>
              </a:rPr>
              <a:t>opportunities </a:t>
            </a:r>
            <a:r>
              <a:rPr spc="-10" dirty="0">
                <a:latin typeface="Calibri"/>
                <a:cs typeface="Calibri"/>
              </a:rPr>
              <a:t>for </a:t>
            </a:r>
            <a:r>
              <a:rPr spc="-5" dirty="0">
                <a:latin typeface="Calibri"/>
                <a:cs typeface="Calibri"/>
              </a:rPr>
              <a:t>children to experience </a:t>
            </a:r>
            <a:r>
              <a:rPr dirty="0">
                <a:latin typeface="Calibri"/>
                <a:cs typeface="Calibri"/>
              </a:rPr>
              <a:t>and </a:t>
            </a:r>
            <a:r>
              <a:rPr spc="-5" dirty="0">
                <a:latin typeface="Calibri"/>
                <a:cs typeface="Calibri"/>
              </a:rPr>
              <a:t>enjoy </a:t>
            </a:r>
            <a:r>
              <a:rPr spc="-385" dirty="0">
                <a:latin typeface="Calibri"/>
                <a:cs typeface="Calibri"/>
              </a:rPr>
              <a:t> </a:t>
            </a:r>
            <a:r>
              <a:rPr spc="-5" dirty="0">
                <a:latin typeface="Calibri"/>
                <a:cs typeface="Calibri"/>
              </a:rPr>
              <a:t>rugby</a:t>
            </a:r>
            <a:r>
              <a:rPr spc="-20" dirty="0">
                <a:latin typeface="Calibri"/>
                <a:cs typeface="Calibri"/>
              </a:rPr>
              <a:t> </a:t>
            </a:r>
            <a:r>
              <a:rPr spc="-10" dirty="0">
                <a:latin typeface="Calibri"/>
                <a:cs typeface="Calibri"/>
              </a:rPr>
              <a:t>at</a:t>
            </a:r>
            <a:r>
              <a:rPr spc="15" dirty="0">
                <a:latin typeface="Calibri"/>
                <a:cs typeface="Calibri"/>
              </a:rPr>
              <a:t> </a:t>
            </a:r>
            <a:r>
              <a:rPr lang="en-GB" spc="15" dirty="0">
                <a:latin typeface="Calibri"/>
                <a:cs typeface="Calibri"/>
              </a:rPr>
              <a:t>Old </a:t>
            </a:r>
            <a:r>
              <a:rPr lang="en-GB" spc="-15" dirty="0">
                <a:latin typeface="Calibri"/>
                <a:cs typeface="Calibri"/>
              </a:rPr>
              <a:t>Saltleians</a:t>
            </a:r>
            <a:r>
              <a:rPr spc="-5" dirty="0">
                <a:latin typeface="Calibri"/>
                <a:cs typeface="Calibri"/>
              </a:rPr>
              <a:t> RFC</a:t>
            </a:r>
            <a:endParaRPr lang="en-GB" spc="-5" dirty="0">
              <a:latin typeface="Calibri"/>
              <a:cs typeface="Calibri"/>
            </a:endParaRPr>
          </a:p>
          <a:p>
            <a:pPr marL="413384" marR="84455" indent="-401320">
              <a:lnSpc>
                <a:spcPts val="1680"/>
              </a:lnSpc>
              <a:spcBef>
                <a:spcPts val="1050"/>
              </a:spcBef>
              <a:buFont typeface="Wingdings"/>
              <a:buChar char=""/>
              <a:tabLst>
                <a:tab pos="413384" algn="l"/>
                <a:tab pos="414020" algn="l"/>
              </a:tabLst>
            </a:pPr>
            <a:r>
              <a:rPr lang="en-GB" dirty="0">
                <a:latin typeface="Calibri"/>
                <a:cs typeface="Calibri"/>
              </a:rPr>
              <a:t>Increase female participation with two teams regularly playing. </a:t>
            </a:r>
          </a:p>
          <a:p>
            <a:pPr marL="413384" marR="84455" indent="-401320">
              <a:lnSpc>
                <a:spcPts val="1680"/>
              </a:lnSpc>
              <a:spcBef>
                <a:spcPts val="1050"/>
              </a:spcBef>
              <a:buFont typeface="Wingdings"/>
              <a:buChar char=""/>
              <a:tabLst>
                <a:tab pos="413384" algn="l"/>
                <a:tab pos="414020" algn="l"/>
              </a:tabLst>
            </a:pPr>
            <a:r>
              <a:rPr lang="en-GB" dirty="0">
                <a:latin typeface="Calibri"/>
                <a:cs typeface="Calibri"/>
              </a:rPr>
              <a:t>Mini &amp; Saltasaurus integration is smooth</a:t>
            </a:r>
            <a:endParaRPr dirty="0">
              <a:latin typeface="Calibri"/>
              <a:cs typeface="Calibri"/>
            </a:endParaRPr>
          </a:p>
        </p:txBody>
      </p:sp>
      <p:sp>
        <p:nvSpPr>
          <p:cNvPr id="3" name="object 3"/>
          <p:cNvSpPr txBox="1">
            <a:spLocks noGrp="1"/>
          </p:cNvSpPr>
          <p:nvPr>
            <p:ph type="title"/>
          </p:nvPr>
        </p:nvSpPr>
        <p:spPr>
          <a:xfrm>
            <a:off x="2398811" y="428625"/>
            <a:ext cx="5895778" cy="579326"/>
          </a:xfrm>
          <a:prstGeom prst="rect">
            <a:avLst/>
          </a:prstGeom>
        </p:spPr>
        <p:txBody>
          <a:bodyPr vert="horz" wrap="square" lIns="0" tIns="123825" rIns="0" bIns="0" rtlCol="0">
            <a:spAutoFit/>
          </a:bodyPr>
          <a:lstStyle/>
          <a:p>
            <a:pPr marL="12700" marR="5080">
              <a:lnSpc>
                <a:spcPct val="79700"/>
              </a:lnSpc>
              <a:spcBef>
                <a:spcPts val="975"/>
              </a:spcBef>
            </a:pPr>
            <a:r>
              <a:rPr sz="3600" b="0" spc="-95">
                <a:solidFill>
                  <a:schemeClr val="tx2">
                    <a:lumMod val="75000"/>
                  </a:schemeClr>
                </a:solidFill>
              </a:rPr>
              <a:t>Mini</a:t>
            </a:r>
            <a:r>
              <a:rPr lang="en-GB" sz="3600" b="0" spc="-95">
                <a:solidFill>
                  <a:schemeClr val="tx2">
                    <a:lumMod val="75000"/>
                  </a:schemeClr>
                </a:solidFill>
              </a:rPr>
              <a:t> &amp; Youth </a:t>
            </a:r>
            <a:r>
              <a:rPr sz="3600" b="0" spc="-90">
                <a:solidFill>
                  <a:schemeClr val="tx2">
                    <a:lumMod val="75000"/>
                  </a:schemeClr>
                </a:solidFill>
              </a:rPr>
              <a:t>: </a:t>
            </a:r>
            <a:r>
              <a:rPr sz="3600" b="0" spc="-800">
                <a:solidFill>
                  <a:schemeClr val="tx2">
                    <a:lumMod val="75000"/>
                  </a:schemeClr>
                </a:solidFill>
              </a:rPr>
              <a:t> </a:t>
            </a:r>
            <a:r>
              <a:rPr sz="3600" b="0">
                <a:solidFill>
                  <a:schemeClr val="tx2">
                    <a:lumMod val="75000"/>
                  </a:schemeClr>
                </a:solidFill>
              </a:rPr>
              <a:t>1</a:t>
            </a:r>
            <a:r>
              <a:rPr sz="3600" b="0" spc="-55">
                <a:solidFill>
                  <a:schemeClr val="tx2">
                    <a:lumMod val="75000"/>
                  </a:schemeClr>
                </a:solidFill>
              </a:rPr>
              <a:t> </a:t>
            </a:r>
            <a:r>
              <a:rPr sz="3600" b="0" spc="-80">
                <a:solidFill>
                  <a:schemeClr val="tx2">
                    <a:lumMod val="75000"/>
                  </a:schemeClr>
                </a:solidFill>
              </a:rPr>
              <a:t>to</a:t>
            </a:r>
            <a:r>
              <a:rPr sz="3600" b="0" spc="-105">
                <a:solidFill>
                  <a:schemeClr val="tx2">
                    <a:lumMod val="75000"/>
                  </a:schemeClr>
                </a:solidFill>
              </a:rPr>
              <a:t> </a:t>
            </a:r>
            <a:r>
              <a:rPr sz="3600" b="0" spc="-75">
                <a:solidFill>
                  <a:schemeClr val="tx2">
                    <a:lumMod val="75000"/>
                  </a:schemeClr>
                </a:solidFill>
              </a:rPr>
              <a:t>5-year</a:t>
            </a:r>
            <a:r>
              <a:rPr sz="3600" b="0" spc="-80">
                <a:solidFill>
                  <a:schemeClr val="tx2">
                    <a:lumMod val="75000"/>
                  </a:schemeClr>
                </a:solidFill>
              </a:rPr>
              <a:t> </a:t>
            </a:r>
            <a:r>
              <a:rPr sz="3600" b="0" spc="-85">
                <a:solidFill>
                  <a:schemeClr val="tx2">
                    <a:lumMod val="75000"/>
                  </a:schemeClr>
                </a:solidFill>
              </a:rPr>
              <a:t>goals</a:t>
            </a:r>
            <a:endParaRPr sz="3600" b="0">
              <a:solidFill>
                <a:schemeClr val="tx2">
                  <a:lumMod val="75000"/>
                </a:schemeClr>
              </a:solidFill>
            </a:endParaRPr>
          </a:p>
        </p:txBody>
      </p:sp>
      <p:sp>
        <p:nvSpPr>
          <p:cNvPr id="4" name="Slide Number Placeholder 3">
            <a:extLst>
              <a:ext uri="{FF2B5EF4-FFF2-40B4-BE49-F238E27FC236}">
                <a16:creationId xmlns:a16="http://schemas.microsoft.com/office/drawing/2014/main" id="{B23966D0-5A01-470B-B4B1-318B348C23B0}"/>
              </a:ext>
            </a:extLst>
          </p:cNvPr>
          <p:cNvSpPr>
            <a:spLocks noGrp="1"/>
          </p:cNvSpPr>
          <p:nvPr>
            <p:ph type="sldNum" sz="quarter" idx="7"/>
          </p:nvPr>
        </p:nvSpPr>
        <p:spPr/>
        <p:txBody>
          <a:bodyPr/>
          <a:lstStyle/>
          <a:p>
            <a:fld id="{B6F15528-21DE-4FAA-801E-634DDDAF4B2B}" type="slidenum">
              <a:rPr lang="en-GB" smtClean="0"/>
              <a:t>10</a:t>
            </a:fld>
            <a:endParaRPr lang="en-GB"/>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p14:dur="250" advTm="60000">
        <p159:morph option="byObject"/>
      </p:transition>
    </mc:Choice>
    <mc:Fallback xmlns="">
      <p:transition advTm="60000">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bject 2">
            <a:extLst>
              <a:ext uri="{FF2B5EF4-FFF2-40B4-BE49-F238E27FC236}">
                <a16:creationId xmlns:a16="http://schemas.microsoft.com/office/drawing/2014/main" id="{87DB6239-DD0A-4A38-B2FD-FC3C1D182779}"/>
              </a:ext>
            </a:extLst>
          </p:cNvPr>
          <p:cNvSpPr txBox="1">
            <a:spLocks noGrp="1"/>
          </p:cNvSpPr>
          <p:nvPr>
            <p:ph type="body" idx="1"/>
          </p:nvPr>
        </p:nvSpPr>
        <p:spPr>
          <a:xfrm>
            <a:off x="2121006" y="1599796"/>
            <a:ext cx="7111894" cy="4935967"/>
          </a:xfrm>
          <a:prstGeom prst="rect">
            <a:avLst/>
          </a:prstGeom>
        </p:spPr>
        <p:txBody>
          <a:bodyPr vert="horz" wrap="square" lIns="0" tIns="92075" rIns="0" bIns="0" rtlCol="0">
            <a:spAutoFit/>
          </a:bodyPr>
          <a:lstStyle/>
          <a:p>
            <a:pPr marL="413384" marR="22860" indent="-401320">
              <a:lnSpc>
                <a:spcPct val="70100"/>
              </a:lnSpc>
              <a:spcBef>
                <a:spcPts val="1465"/>
              </a:spcBef>
              <a:buFont typeface="Wingdings"/>
              <a:buChar char=""/>
              <a:tabLst>
                <a:tab pos="413384" algn="l"/>
                <a:tab pos="414020" algn="l"/>
              </a:tabLst>
            </a:pPr>
            <a:r>
              <a:rPr lang="en-GB" sz="1800" spc="-5" dirty="0">
                <a:latin typeface="Calibri"/>
                <a:cs typeface="Calibri"/>
              </a:rPr>
              <a:t>Y1 – What does failure look like – </a:t>
            </a:r>
          </a:p>
          <a:p>
            <a:pPr marL="755014" marR="22860" lvl="1" indent="-285750">
              <a:lnSpc>
                <a:spcPct val="70100"/>
              </a:lnSpc>
              <a:spcBef>
                <a:spcPts val="1465"/>
              </a:spcBef>
              <a:buFont typeface="Wingdings" panose="05000000000000000000" pitchFamily="2" charset="2"/>
              <a:buChar char="§"/>
              <a:tabLst>
                <a:tab pos="413384" algn="l"/>
                <a:tab pos="414020" algn="l"/>
              </a:tabLst>
            </a:pPr>
            <a:r>
              <a:rPr lang="en-GB" spc="-5" dirty="0">
                <a:latin typeface="Calibri"/>
                <a:cs typeface="Calibri"/>
              </a:rPr>
              <a:t>Failure to create a  girls’ team.</a:t>
            </a:r>
          </a:p>
          <a:p>
            <a:pPr marL="755014" marR="22860" lvl="1" indent="-285750">
              <a:lnSpc>
                <a:spcPct val="70100"/>
              </a:lnSpc>
              <a:spcBef>
                <a:spcPts val="1465"/>
              </a:spcBef>
              <a:buFont typeface="Wingdings" panose="05000000000000000000" pitchFamily="2" charset="2"/>
              <a:buChar char="§"/>
              <a:tabLst>
                <a:tab pos="413384" algn="l"/>
                <a:tab pos="414020" algn="l"/>
              </a:tabLst>
            </a:pPr>
            <a:r>
              <a:rPr lang="en-GB" spc="-5" dirty="0">
                <a:latin typeface="Calibri"/>
                <a:cs typeface="Calibri"/>
              </a:rPr>
              <a:t>No contact with local schools.</a:t>
            </a:r>
          </a:p>
          <a:p>
            <a:pPr marL="755014" marR="22860" lvl="1" indent="-285750">
              <a:lnSpc>
                <a:spcPct val="70100"/>
              </a:lnSpc>
              <a:spcBef>
                <a:spcPts val="1465"/>
              </a:spcBef>
              <a:buFont typeface="Wingdings" panose="05000000000000000000" pitchFamily="2" charset="2"/>
              <a:buChar char="§"/>
              <a:tabLst>
                <a:tab pos="413384" algn="l"/>
                <a:tab pos="414020" algn="l"/>
              </a:tabLst>
            </a:pPr>
            <a:r>
              <a:rPr lang="en-GB" spc="-5" dirty="0">
                <a:latin typeface="Calibri"/>
                <a:cs typeface="Calibri"/>
              </a:rPr>
              <a:t>No young referees recruited, no pathway.</a:t>
            </a:r>
          </a:p>
          <a:p>
            <a:pPr marL="755014" marR="22860" lvl="1" indent="-285750">
              <a:lnSpc>
                <a:spcPct val="70100"/>
              </a:lnSpc>
              <a:spcBef>
                <a:spcPts val="1465"/>
              </a:spcBef>
              <a:buFont typeface="Wingdings" panose="05000000000000000000" pitchFamily="2" charset="2"/>
              <a:buChar char="§"/>
              <a:tabLst>
                <a:tab pos="413384" algn="l"/>
                <a:tab pos="414020" algn="l"/>
              </a:tabLst>
            </a:pPr>
            <a:r>
              <a:rPr lang="en-GB" spc="-5" dirty="0">
                <a:latin typeface="Calibri"/>
                <a:cs typeface="Calibri"/>
              </a:rPr>
              <a:t>Youth development stalls, no significant increase in numbers, less than 3 teams created.</a:t>
            </a:r>
          </a:p>
          <a:p>
            <a:pPr marL="755014" marR="22860" lvl="1" indent="-285750">
              <a:lnSpc>
                <a:spcPct val="70100"/>
              </a:lnSpc>
              <a:spcBef>
                <a:spcPts val="1465"/>
              </a:spcBef>
              <a:buFont typeface="Wingdings" panose="05000000000000000000" pitchFamily="2" charset="2"/>
              <a:buChar char="§"/>
              <a:tabLst>
                <a:tab pos="413384" algn="l"/>
                <a:tab pos="414020" algn="l"/>
              </a:tabLst>
            </a:pPr>
            <a:r>
              <a:rPr lang="en-GB" spc="-5" dirty="0">
                <a:latin typeface="Calibri"/>
                <a:cs typeface="Calibri"/>
              </a:rPr>
              <a:t>Saltasaurus falters, no increase in numbers.</a:t>
            </a:r>
          </a:p>
          <a:p>
            <a:pPr marL="413384" marR="22860" indent="-401320">
              <a:lnSpc>
                <a:spcPct val="70100"/>
              </a:lnSpc>
              <a:spcBef>
                <a:spcPts val="1465"/>
              </a:spcBef>
              <a:buFont typeface="Wingdings"/>
              <a:buChar char=""/>
              <a:tabLst>
                <a:tab pos="413384" algn="l"/>
                <a:tab pos="414020" algn="l"/>
              </a:tabLst>
            </a:pPr>
            <a:r>
              <a:rPr lang="en-GB" sz="1800" spc="-5" dirty="0">
                <a:latin typeface="Calibri"/>
                <a:cs typeface="Calibri"/>
              </a:rPr>
              <a:t>Y1 – What does success look like – </a:t>
            </a:r>
          </a:p>
          <a:p>
            <a:pPr marL="870584" marR="22860" lvl="1" indent="-401320">
              <a:lnSpc>
                <a:spcPct val="70100"/>
              </a:lnSpc>
              <a:spcBef>
                <a:spcPts val="1465"/>
              </a:spcBef>
              <a:buFont typeface="Wingdings" panose="05000000000000000000" pitchFamily="2" charset="2"/>
              <a:buChar char="§"/>
              <a:tabLst>
                <a:tab pos="413384" algn="l"/>
                <a:tab pos="414020" algn="l"/>
              </a:tabLst>
            </a:pPr>
            <a:r>
              <a:rPr lang="en-GB" spc="-5" dirty="0">
                <a:latin typeface="Calibri"/>
                <a:cs typeface="Calibri"/>
              </a:rPr>
              <a:t>Girls team(s) with stable membership.</a:t>
            </a:r>
          </a:p>
          <a:p>
            <a:pPr marL="870584" marR="22860" lvl="1" indent="-401320">
              <a:lnSpc>
                <a:spcPct val="70100"/>
              </a:lnSpc>
              <a:spcBef>
                <a:spcPts val="1465"/>
              </a:spcBef>
              <a:buFont typeface="Wingdings" panose="05000000000000000000" pitchFamily="2" charset="2"/>
              <a:buChar char="§"/>
              <a:tabLst>
                <a:tab pos="413384" algn="l"/>
                <a:tab pos="414020" algn="l"/>
              </a:tabLst>
            </a:pPr>
            <a:r>
              <a:rPr lang="en-GB" spc="-5" dirty="0">
                <a:latin typeface="Calibri"/>
                <a:cs typeface="Calibri"/>
              </a:rPr>
              <a:t>A contact established at each of the North Warwickshire, East Birmingham and North Solihull Schools.</a:t>
            </a:r>
          </a:p>
          <a:p>
            <a:pPr marL="870584" marR="22860" lvl="1" indent="-401320">
              <a:lnSpc>
                <a:spcPct val="70100"/>
              </a:lnSpc>
              <a:spcBef>
                <a:spcPts val="1465"/>
              </a:spcBef>
              <a:buFont typeface="Wingdings" panose="05000000000000000000" pitchFamily="2" charset="2"/>
              <a:buChar char="§"/>
              <a:tabLst>
                <a:tab pos="413384" algn="l"/>
                <a:tab pos="414020" algn="l"/>
              </a:tabLst>
            </a:pPr>
            <a:r>
              <a:rPr lang="en-GB" spc="-5" dirty="0">
                <a:latin typeface="Calibri"/>
                <a:cs typeface="Calibri"/>
              </a:rPr>
              <a:t>3 Young referees recruited and pathway established</a:t>
            </a:r>
          </a:p>
          <a:p>
            <a:pPr marL="870584" marR="22860" lvl="1" indent="-401320">
              <a:lnSpc>
                <a:spcPct val="70100"/>
              </a:lnSpc>
              <a:spcBef>
                <a:spcPts val="1465"/>
              </a:spcBef>
              <a:buFont typeface="Wingdings" panose="05000000000000000000" pitchFamily="2" charset="2"/>
              <a:buChar char="§"/>
              <a:tabLst>
                <a:tab pos="413384" algn="l"/>
                <a:tab pos="414020" algn="l"/>
              </a:tabLst>
            </a:pPr>
            <a:r>
              <a:rPr lang="en-GB" spc="-5" dirty="0">
                <a:latin typeface="Calibri"/>
                <a:cs typeface="Calibri"/>
              </a:rPr>
              <a:t>U-17, U15, U13 boys youth teams, U11, U9 minis, </a:t>
            </a:r>
          </a:p>
          <a:p>
            <a:pPr marL="870584" marR="22860" lvl="1" indent="-401320">
              <a:lnSpc>
                <a:spcPct val="70100"/>
              </a:lnSpc>
              <a:spcBef>
                <a:spcPts val="1465"/>
              </a:spcBef>
              <a:buFont typeface="Wingdings" panose="05000000000000000000" pitchFamily="2" charset="2"/>
              <a:buChar char="§"/>
              <a:tabLst>
                <a:tab pos="413384" algn="l"/>
                <a:tab pos="414020" algn="l"/>
              </a:tabLst>
            </a:pPr>
            <a:r>
              <a:rPr lang="en-GB" spc="-5" dirty="0">
                <a:latin typeface="Calibri"/>
                <a:cs typeface="Calibri"/>
              </a:rPr>
              <a:t>Saltasaurus grows to 20 members.</a:t>
            </a:r>
          </a:p>
        </p:txBody>
      </p:sp>
      <p:sp>
        <p:nvSpPr>
          <p:cNvPr id="9" name="Title 6">
            <a:extLst>
              <a:ext uri="{FF2B5EF4-FFF2-40B4-BE49-F238E27FC236}">
                <a16:creationId xmlns:a16="http://schemas.microsoft.com/office/drawing/2014/main" id="{C9ECE18A-D230-469B-BD4B-E5B80F4C1C19}"/>
              </a:ext>
            </a:extLst>
          </p:cNvPr>
          <p:cNvSpPr txBox="1">
            <a:spLocks/>
          </p:cNvSpPr>
          <p:nvPr/>
        </p:nvSpPr>
        <p:spPr>
          <a:xfrm>
            <a:off x="683735" y="1599796"/>
            <a:ext cx="1442405" cy="369332"/>
          </a:xfrm>
          <a:prstGeom prst="rect">
            <a:avLst/>
          </a:prstGeom>
        </p:spPr>
        <p:txBody>
          <a:bodyPr wrap="square" lIns="0" tIns="0" rIns="0" bIns="0">
            <a:spAutoFit/>
          </a:bodyPr>
          <a:lstStyle>
            <a:lvl1pPr>
              <a:defRPr sz="3850" b="1" i="0">
                <a:solidFill>
                  <a:srgbClr val="FFBF00"/>
                </a:solidFill>
                <a:latin typeface="Calibri"/>
                <a:ea typeface="+mj-ea"/>
                <a:cs typeface="Calibri"/>
              </a:defRPr>
            </a:lvl1pPr>
          </a:lstStyle>
          <a:p>
            <a:r>
              <a:rPr lang="en-GB" sz="2400" kern="0">
                <a:solidFill>
                  <a:schemeClr val="tx2">
                    <a:lumMod val="75000"/>
                  </a:schemeClr>
                </a:solidFill>
              </a:rPr>
              <a:t>Year 1</a:t>
            </a:r>
          </a:p>
        </p:txBody>
      </p:sp>
      <p:sp>
        <p:nvSpPr>
          <p:cNvPr id="2" name="Slide Number Placeholder 1">
            <a:extLst>
              <a:ext uri="{FF2B5EF4-FFF2-40B4-BE49-F238E27FC236}">
                <a16:creationId xmlns:a16="http://schemas.microsoft.com/office/drawing/2014/main" id="{AB306B81-C609-4038-B828-F1A900C19BD4}"/>
              </a:ext>
            </a:extLst>
          </p:cNvPr>
          <p:cNvSpPr>
            <a:spLocks noGrp="1"/>
          </p:cNvSpPr>
          <p:nvPr>
            <p:ph type="sldNum" sz="quarter" idx="7"/>
          </p:nvPr>
        </p:nvSpPr>
        <p:spPr/>
        <p:txBody>
          <a:bodyPr/>
          <a:lstStyle/>
          <a:p>
            <a:fld id="{B6F15528-21DE-4FAA-801E-634DDDAF4B2B}" type="slidenum">
              <a:rPr lang="en-GB" smtClean="0"/>
              <a:t>11</a:t>
            </a:fld>
            <a:endParaRPr lang="en-GB"/>
          </a:p>
        </p:txBody>
      </p:sp>
    </p:spTree>
    <p:extLst>
      <p:ext uri="{BB962C8B-B14F-4D97-AF65-F5344CB8AC3E}">
        <p14:creationId xmlns:p14="http://schemas.microsoft.com/office/powerpoint/2010/main" val="37816476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p14:dur="250" advTm="60000">
        <p159:morph option="byObject"/>
      </p:transition>
    </mc:Choice>
    <mc:Fallback xmlns="">
      <p:transition advTm="60000">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47403D59-33A8-435B-960F-4F01061FEE4B}"/>
              </a:ext>
            </a:extLst>
          </p:cNvPr>
          <p:cNvSpPr txBox="1"/>
          <p:nvPr/>
        </p:nvSpPr>
        <p:spPr>
          <a:xfrm>
            <a:off x="2298700" y="581025"/>
            <a:ext cx="8001000" cy="6558334"/>
          </a:xfrm>
          <a:prstGeom prst="rect">
            <a:avLst/>
          </a:prstGeom>
          <a:noFill/>
        </p:spPr>
        <p:txBody>
          <a:bodyPr wrap="square">
            <a:spAutoFit/>
          </a:bodyPr>
          <a:lstStyle/>
          <a:p>
            <a:pPr marL="413384" marR="22860" indent="-401320">
              <a:lnSpc>
                <a:spcPct val="70100"/>
              </a:lnSpc>
              <a:spcBef>
                <a:spcPts val="1465"/>
              </a:spcBef>
              <a:buFont typeface="Wingdings"/>
              <a:buChar char=""/>
              <a:tabLst>
                <a:tab pos="413384" algn="l"/>
                <a:tab pos="414020" algn="l"/>
              </a:tabLst>
            </a:pPr>
            <a:r>
              <a:rPr lang="en-GB" spc="-5" dirty="0">
                <a:latin typeface="Calibri"/>
                <a:cs typeface="Calibri"/>
              </a:rPr>
              <a:t>Y2 – What does failure look like – </a:t>
            </a:r>
          </a:p>
          <a:p>
            <a:pPr marL="755014" marR="22860" lvl="1" indent="-285750">
              <a:lnSpc>
                <a:spcPct val="70100"/>
              </a:lnSpc>
              <a:spcBef>
                <a:spcPts val="1465"/>
              </a:spcBef>
              <a:buFont typeface="Wingdings" panose="05000000000000000000" pitchFamily="2" charset="2"/>
              <a:buChar char="§"/>
              <a:tabLst>
                <a:tab pos="413384" algn="l"/>
                <a:tab pos="414020" algn="l"/>
              </a:tabLst>
            </a:pPr>
            <a:r>
              <a:rPr lang="en-GB" spc="-5" dirty="0">
                <a:latin typeface="Calibri"/>
                <a:cs typeface="Calibri"/>
              </a:rPr>
              <a:t>No age grade managers for each team</a:t>
            </a:r>
          </a:p>
          <a:p>
            <a:pPr marL="755014" marR="22860" lvl="1" indent="-285750">
              <a:lnSpc>
                <a:spcPct val="70100"/>
              </a:lnSpc>
              <a:spcBef>
                <a:spcPts val="1465"/>
              </a:spcBef>
              <a:buFont typeface="Wingdings" panose="05000000000000000000" pitchFamily="2" charset="2"/>
              <a:buChar char="§"/>
              <a:tabLst>
                <a:tab pos="413384" algn="l"/>
                <a:tab pos="414020" algn="l"/>
              </a:tabLst>
            </a:pPr>
            <a:r>
              <a:rPr lang="en-GB" spc="-5" dirty="0">
                <a:latin typeface="Calibri"/>
                <a:cs typeface="Calibri"/>
              </a:rPr>
              <a:t>Girls’ team play less than 50% of weekends.</a:t>
            </a:r>
          </a:p>
          <a:p>
            <a:pPr marL="755014" marR="22860" lvl="1" indent="-285750">
              <a:lnSpc>
                <a:spcPct val="70100"/>
              </a:lnSpc>
              <a:spcBef>
                <a:spcPts val="1465"/>
              </a:spcBef>
              <a:buFont typeface="Wingdings" panose="05000000000000000000" pitchFamily="2" charset="2"/>
              <a:buChar char="§"/>
              <a:tabLst>
                <a:tab pos="413384" algn="l"/>
                <a:tab pos="414020" algn="l"/>
              </a:tabLst>
            </a:pPr>
            <a:r>
              <a:rPr lang="en-GB" spc="-5" dirty="0">
                <a:latin typeface="Calibri"/>
                <a:cs typeface="Calibri"/>
              </a:rPr>
              <a:t>Young referees fail to continue</a:t>
            </a:r>
          </a:p>
          <a:p>
            <a:pPr marL="755014" marR="22860" lvl="1" indent="-285750">
              <a:lnSpc>
                <a:spcPct val="70100"/>
              </a:lnSpc>
              <a:spcBef>
                <a:spcPts val="1465"/>
              </a:spcBef>
              <a:buFont typeface="Wingdings" panose="05000000000000000000" pitchFamily="2" charset="2"/>
              <a:buChar char="§"/>
              <a:tabLst>
                <a:tab pos="413384" algn="l"/>
                <a:tab pos="414020" algn="l"/>
              </a:tabLst>
            </a:pPr>
            <a:r>
              <a:rPr lang="en-GB" spc="-5" dirty="0">
                <a:latin typeface="Calibri"/>
                <a:cs typeface="Calibri"/>
              </a:rPr>
              <a:t>Mini &amp; Youth development, no significant increase in numbers, less than 1 team in every other age group. </a:t>
            </a:r>
          </a:p>
          <a:p>
            <a:pPr marL="755014" marR="22860" lvl="1" indent="-285750">
              <a:lnSpc>
                <a:spcPct val="70100"/>
              </a:lnSpc>
              <a:spcBef>
                <a:spcPts val="1465"/>
              </a:spcBef>
              <a:buFont typeface="Wingdings" panose="05000000000000000000" pitchFamily="2" charset="2"/>
              <a:buChar char="§"/>
              <a:tabLst>
                <a:tab pos="413384" algn="l"/>
                <a:tab pos="414020" algn="l"/>
              </a:tabLst>
            </a:pPr>
            <a:r>
              <a:rPr lang="en-GB" spc="-5" dirty="0">
                <a:latin typeface="Calibri"/>
                <a:cs typeface="Calibri"/>
              </a:rPr>
              <a:t>M&amp;Y Coach numbers fail to achieve 1 coach per every two age groups.</a:t>
            </a:r>
          </a:p>
          <a:p>
            <a:pPr marL="755014" marR="22860" lvl="1" indent="-285750">
              <a:lnSpc>
                <a:spcPct val="70100"/>
              </a:lnSpc>
              <a:spcBef>
                <a:spcPts val="1465"/>
              </a:spcBef>
              <a:buFont typeface="Wingdings" panose="05000000000000000000" pitchFamily="2" charset="2"/>
              <a:buChar char="§"/>
              <a:tabLst>
                <a:tab pos="413384" algn="l"/>
                <a:tab pos="414020" algn="l"/>
              </a:tabLst>
            </a:pPr>
            <a:r>
              <a:rPr lang="en-GB" spc="-5" dirty="0">
                <a:latin typeface="Calibri"/>
                <a:cs typeface="Calibri"/>
              </a:rPr>
              <a:t>Saltasaurus continue with 15 or less children.</a:t>
            </a:r>
          </a:p>
          <a:p>
            <a:pPr marL="413384" marR="147955" indent="-401320">
              <a:lnSpc>
                <a:spcPct val="70000"/>
              </a:lnSpc>
              <a:spcBef>
                <a:spcPts val="1065"/>
              </a:spcBef>
              <a:buFont typeface="Wingdings"/>
              <a:buChar char=""/>
              <a:tabLst>
                <a:tab pos="413384" algn="l"/>
                <a:tab pos="414020" algn="l"/>
              </a:tabLst>
            </a:pPr>
            <a:endParaRPr lang="en-GB" sz="1200" spc="-5" dirty="0">
              <a:latin typeface="Calibri"/>
              <a:cs typeface="Calibri"/>
            </a:endParaRPr>
          </a:p>
          <a:p>
            <a:pPr marL="413384" marR="22860" indent="-401320">
              <a:lnSpc>
                <a:spcPct val="70100"/>
              </a:lnSpc>
              <a:spcBef>
                <a:spcPts val="1465"/>
              </a:spcBef>
              <a:buFont typeface="Wingdings"/>
              <a:buChar char=""/>
              <a:tabLst>
                <a:tab pos="413384" algn="l"/>
                <a:tab pos="414020" algn="l"/>
              </a:tabLst>
            </a:pPr>
            <a:r>
              <a:rPr lang="en-GB" spc="-5" dirty="0">
                <a:latin typeface="Calibri"/>
                <a:cs typeface="Calibri"/>
              </a:rPr>
              <a:t>Y2 – What does success look like – </a:t>
            </a:r>
          </a:p>
          <a:p>
            <a:pPr marL="870584" marR="22860" lvl="1" indent="-401320">
              <a:lnSpc>
                <a:spcPct val="70100"/>
              </a:lnSpc>
              <a:spcBef>
                <a:spcPts val="1465"/>
              </a:spcBef>
              <a:buFont typeface="Wingdings" panose="05000000000000000000" pitchFamily="2" charset="2"/>
              <a:buChar char="§"/>
              <a:tabLst>
                <a:tab pos="413384" algn="l"/>
                <a:tab pos="414020" algn="l"/>
              </a:tabLst>
            </a:pPr>
            <a:r>
              <a:rPr lang="en-GB" spc="-5" dirty="0">
                <a:latin typeface="Calibri"/>
                <a:cs typeface="Calibri"/>
              </a:rPr>
              <a:t>Each age grade team has a manager.</a:t>
            </a:r>
          </a:p>
          <a:p>
            <a:pPr marL="870584" marR="22860" lvl="1" indent="-401320">
              <a:lnSpc>
                <a:spcPct val="70100"/>
              </a:lnSpc>
              <a:spcBef>
                <a:spcPts val="1465"/>
              </a:spcBef>
              <a:buFont typeface="Wingdings" panose="05000000000000000000" pitchFamily="2" charset="2"/>
              <a:buChar char="§"/>
              <a:tabLst>
                <a:tab pos="413384" algn="l"/>
                <a:tab pos="414020" algn="l"/>
              </a:tabLst>
            </a:pPr>
            <a:r>
              <a:rPr lang="en-GB" spc="-5" dirty="0">
                <a:latin typeface="Calibri"/>
                <a:cs typeface="Calibri"/>
              </a:rPr>
              <a:t>Girls team(s) with increased and stable membership, girls at U13, U15 &amp; Sabres at U16.</a:t>
            </a:r>
          </a:p>
          <a:p>
            <a:pPr marL="870584" marR="22860" lvl="1" indent="-401320">
              <a:lnSpc>
                <a:spcPct val="70100"/>
              </a:lnSpc>
              <a:spcBef>
                <a:spcPts val="1465"/>
              </a:spcBef>
              <a:buFont typeface="Wingdings" panose="05000000000000000000" pitchFamily="2" charset="2"/>
              <a:buChar char="§"/>
              <a:tabLst>
                <a:tab pos="413384" algn="l"/>
                <a:tab pos="414020" algn="l"/>
              </a:tabLst>
            </a:pPr>
            <a:r>
              <a:rPr lang="en-GB" spc="-5" dirty="0">
                <a:latin typeface="Calibri"/>
                <a:cs typeface="Calibri"/>
              </a:rPr>
              <a:t>Young referees on pathway, one at each age grade.</a:t>
            </a:r>
          </a:p>
          <a:p>
            <a:pPr marL="870584" marR="22860" lvl="1" indent="-401320">
              <a:lnSpc>
                <a:spcPct val="70100"/>
              </a:lnSpc>
              <a:spcBef>
                <a:spcPts val="1465"/>
              </a:spcBef>
              <a:buFont typeface="Wingdings" panose="05000000000000000000" pitchFamily="2" charset="2"/>
              <a:buChar char="§"/>
              <a:tabLst>
                <a:tab pos="413384" algn="l"/>
                <a:tab pos="414020" algn="l"/>
              </a:tabLst>
            </a:pPr>
            <a:r>
              <a:rPr lang="en-GB" spc="-5" dirty="0">
                <a:latin typeface="Calibri"/>
                <a:cs typeface="Calibri"/>
              </a:rPr>
              <a:t>Youth players rotate to experience refereeing at an age grade two below their age.</a:t>
            </a:r>
          </a:p>
          <a:p>
            <a:pPr marL="870584" marR="22860" lvl="1" indent="-401320">
              <a:lnSpc>
                <a:spcPct val="70100"/>
              </a:lnSpc>
              <a:spcBef>
                <a:spcPts val="1465"/>
              </a:spcBef>
              <a:buFont typeface="Wingdings" panose="05000000000000000000" pitchFamily="2" charset="2"/>
              <a:buChar char="§"/>
              <a:tabLst>
                <a:tab pos="413384" algn="l"/>
                <a:tab pos="414020" algn="l"/>
              </a:tabLst>
            </a:pPr>
            <a:r>
              <a:rPr lang="en-GB" spc="-5" dirty="0">
                <a:latin typeface="Calibri"/>
                <a:cs typeface="Calibri"/>
              </a:rPr>
              <a:t>There are two M&amp;Y Coaches at each age level.</a:t>
            </a:r>
          </a:p>
          <a:p>
            <a:pPr marL="870584" marR="22860" lvl="1" indent="-401320">
              <a:lnSpc>
                <a:spcPct val="70100"/>
              </a:lnSpc>
              <a:spcBef>
                <a:spcPts val="1465"/>
              </a:spcBef>
              <a:buFont typeface="Wingdings" panose="05000000000000000000" pitchFamily="2" charset="2"/>
              <a:buChar char="§"/>
              <a:tabLst>
                <a:tab pos="413384" algn="l"/>
                <a:tab pos="414020" algn="l"/>
              </a:tabLst>
            </a:pPr>
            <a:r>
              <a:rPr lang="en-GB" spc="-5" dirty="0">
                <a:latin typeface="Calibri"/>
                <a:cs typeface="Calibri"/>
              </a:rPr>
              <a:t>Boys U-18, U16, U15, U14, U13 youth teams, U11, U10, U9, U8, U7 minis, </a:t>
            </a:r>
          </a:p>
          <a:p>
            <a:pPr marL="870584" marR="22860" lvl="1" indent="-401320">
              <a:lnSpc>
                <a:spcPct val="70100"/>
              </a:lnSpc>
              <a:spcBef>
                <a:spcPts val="1465"/>
              </a:spcBef>
              <a:buFont typeface="Wingdings" panose="05000000000000000000" pitchFamily="2" charset="2"/>
              <a:buChar char="§"/>
              <a:tabLst>
                <a:tab pos="413384" algn="l"/>
                <a:tab pos="414020" algn="l"/>
              </a:tabLst>
            </a:pPr>
            <a:r>
              <a:rPr lang="en-GB" spc="-5" dirty="0">
                <a:latin typeface="Calibri"/>
                <a:cs typeface="Calibri"/>
              </a:rPr>
              <a:t>Saltasaurus grows to 30 members.</a:t>
            </a:r>
          </a:p>
        </p:txBody>
      </p:sp>
      <p:sp>
        <p:nvSpPr>
          <p:cNvPr id="5" name="Title 6">
            <a:extLst>
              <a:ext uri="{FF2B5EF4-FFF2-40B4-BE49-F238E27FC236}">
                <a16:creationId xmlns:a16="http://schemas.microsoft.com/office/drawing/2014/main" id="{DBC99778-79AD-4900-A45C-E56CFB09E072}"/>
              </a:ext>
            </a:extLst>
          </p:cNvPr>
          <p:cNvSpPr>
            <a:spLocks noGrp="1"/>
          </p:cNvSpPr>
          <p:nvPr>
            <p:ph type="title"/>
          </p:nvPr>
        </p:nvSpPr>
        <p:spPr>
          <a:xfrm>
            <a:off x="927100" y="581025"/>
            <a:ext cx="884957" cy="369332"/>
          </a:xfrm>
        </p:spPr>
        <p:txBody>
          <a:bodyPr/>
          <a:lstStyle/>
          <a:p>
            <a:r>
              <a:rPr lang="en-GB" sz="2400">
                <a:solidFill>
                  <a:schemeClr val="tx2">
                    <a:lumMod val="75000"/>
                  </a:schemeClr>
                </a:solidFill>
              </a:rPr>
              <a:t>Year 2</a:t>
            </a:r>
          </a:p>
        </p:txBody>
      </p:sp>
      <p:sp>
        <p:nvSpPr>
          <p:cNvPr id="2" name="Slide Number Placeholder 1">
            <a:extLst>
              <a:ext uri="{FF2B5EF4-FFF2-40B4-BE49-F238E27FC236}">
                <a16:creationId xmlns:a16="http://schemas.microsoft.com/office/drawing/2014/main" id="{B3ED5279-A516-44DC-ACC3-D49B7D2259BC}"/>
              </a:ext>
            </a:extLst>
          </p:cNvPr>
          <p:cNvSpPr>
            <a:spLocks noGrp="1"/>
          </p:cNvSpPr>
          <p:nvPr>
            <p:ph type="sldNum" sz="quarter" idx="7"/>
          </p:nvPr>
        </p:nvSpPr>
        <p:spPr/>
        <p:txBody>
          <a:bodyPr/>
          <a:lstStyle/>
          <a:p>
            <a:fld id="{B6F15528-21DE-4FAA-801E-634DDDAF4B2B}" type="slidenum">
              <a:rPr lang="en-GB" smtClean="0"/>
              <a:t>12</a:t>
            </a:fld>
            <a:endParaRPr lang="en-GB"/>
          </a:p>
        </p:txBody>
      </p:sp>
    </p:spTree>
    <p:extLst>
      <p:ext uri="{BB962C8B-B14F-4D97-AF65-F5344CB8AC3E}">
        <p14:creationId xmlns:p14="http://schemas.microsoft.com/office/powerpoint/2010/main" val="399334289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p14:dur="250" advTm="60000">
        <p159:morph option="byObject"/>
      </p:transition>
    </mc:Choice>
    <mc:Fallback xmlns="">
      <p:transition advTm="60000">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2527300" y="3781425"/>
            <a:ext cx="5552440" cy="1357423"/>
          </a:xfrm>
          <a:prstGeom prst="rect">
            <a:avLst/>
          </a:prstGeom>
        </p:spPr>
        <p:txBody>
          <a:bodyPr vert="horz" wrap="square" lIns="0" tIns="86995" rIns="0" bIns="0" rtlCol="0">
            <a:spAutoFit/>
          </a:bodyPr>
          <a:lstStyle/>
          <a:p>
            <a:pPr marL="12700" marR="5080" algn="ctr">
              <a:lnSpc>
                <a:spcPts val="4640"/>
              </a:lnSpc>
              <a:spcBef>
                <a:spcPts val="685"/>
              </a:spcBef>
            </a:pPr>
            <a:r>
              <a:rPr lang="en-GB" sz="4300" spc="-35">
                <a:solidFill>
                  <a:schemeClr val="tx2">
                    <a:lumMod val="75000"/>
                  </a:schemeClr>
                </a:solidFill>
                <a:latin typeface="Calibri"/>
                <a:cs typeface="Calibri"/>
              </a:rPr>
              <a:t>Operations</a:t>
            </a:r>
          </a:p>
          <a:p>
            <a:pPr marL="12700" marR="5080" algn="ctr">
              <a:lnSpc>
                <a:spcPts val="4640"/>
              </a:lnSpc>
              <a:spcBef>
                <a:spcPts val="685"/>
              </a:spcBef>
            </a:pPr>
            <a:r>
              <a:rPr sz="4300" spc="-35">
                <a:solidFill>
                  <a:schemeClr val="tx2">
                    <a:lumMod val="75000"/>
                  </a:schemeClr>
                </a:solidFill>
                <a:latin typeface="Calibri"/>
                <a:cs typeface="Calibri"/>
              </a:rPr>
              <a:t>Commercial</a:t>
            </a:r>
            <a:r>
              <a:rPr lang="en-GB" sz="4300" spc="-35">
                <a:solidFill>
                  <a:schemeClr val="tx2">
                    <a:lumMod val="75000"/>
                  </a:schemeClr>
                </a:solidFill>
                <a:latin typeface="Calibri"/>
                <a:cs typeface="Calibri"/>
              </a:rPr>
              <a:t> and</a:t>
            </a:r>
            <a:r>
              <a:rPr sz="4300" spc="10">
                <a:solidFill>
                  <a:schemeClr val="tx2">
                    <a:lumMod val="75000"/>
                  </a:schemeClr>
                </a:solidFill>
                <a:latin typeface="Calibri"/>
                <a:cs typeface="Calibri"/>
              </a:rPr>
              <a:t> </a:t>
            </a:r>
            <a:r>
              <a:rPr lang="en-GB" sz="4300" spc="-25">
                <a:solidFill>
                  <a:schemeClr val="tx2">
                    <a:lumMod val="75000"/>
                  </a:schemeClr>
                </a:solidFill>
                <a:latin typeface="Calibri"/>
                <a:cs typeface="Calibri"/>
              </a:rPr>
              <a:t>Social</a:t>
            </a:r>
            <a:endParaRPr sz="4300">
              <a:solidFill>
                <a:schemeClr val="tx2">
                  <a:lumMod val="75000"/>
                </a:schemeClr>
              </a:solidFill>
              <a:latin typeface="Calibri"/>
              <a:cs typeface="Calibri"/>
            </a:endParaRPr>
          </a:p>
        </p:txBody>
      </p:sp>
      <p:pic>
        <p:nvPicPr>
          <p:cNvPr id="4" name="Picture 3">
            <a:extLst>
              <a:ext uri="{FF2B5EF4-FFF2-40B4-BE49-F238E27FC236}">
                <a16:creationId xmlns:a16="http://schemas.microsoft.com/office/drawing/2014/main" id="{91ABD26F-7F12-4B95-8E10-8C9442515E10}"/>
              </a:ext>
            </a:extLst>
          </p:cNvPr>
          <p:cNvPicPr>
            <a:picLocks noChangeAspect="1"/>
          </p:cNvPicPr>
          <p:nvPr/>
        </p:nvPicPr>
        <p:blipFill>
          <a:blip r:embed="rId2"/>
          <a:stretch>
            <a:fillRect/>
          </a:stretch>
        </p:blipFill>
        <p:spPr>
          <a:xfrm>
            <a:off x="4227128" y="809625"/>
            <a:ext cx="2152783" cy="2456848"/>
          </a:xfrm>
          <a:prstGeom prst="rect">
            <a:avLst/>
          </a:prstGeom>
        </p:spPr>
      </p:pic>
      <p:sp>
        <p:nvSpPr>
          <p:cNvPr id="3" name="Slide Number Placeholder 2">
            <a:extLst>
              <a:ext uri="{FF2B5EF4-FFF2-40B4-BE49-F238E27FC236}">
                <a16:creationId xmlns:a16="http://schemas.microsoft.com/office/drawing/2014/main" id="{A13AD83A-5022-4916-BA1E-6A23500BC1D3}"/>
              </a:ext>
            </a:extLst>
          </p:cNvPr>
          <p:cNvSpPr>
            <a:spLocks noGrp="1"/>
          </p:cNvSpPr>
          <p:nvPr>
            <p:ph type="sldNum" sz="quarter" idx="7"/>
          </p:nvPr>
        </p:nvSpPr>
        <p:spPr/>
        <p:txBody>
          <a:bodyPr/>
          <a:lstStyle/>
          <a:p>
            <a:fld id="{B6F15528-21DE-4FAA-801E-634DDDAF4B2B}" type="slidenum">
              <a:rPr lang="en-GB" smtClean="0"/>
              <a:t>13</a:t>
            </a:fld>
            <a:endParaRPr lang="en-GB"/>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p14:dur="250" advTm="60000">
        <p159:morph option="byObject"/>
      </p:transition>
    </mc:Choice>
    <mc:Fallback xmlns="">
      <p:transition advTm="60000">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774700" y="1073876"/>
            <a:ext cx="9525000" cy="6130524"/>
          </a:xfrm>
          <a:prstGeom prst="rect">
            <a:avLst/>
          </a:prstGeom>
        </p:spPr>
        <p:txBody>
          <a:bodyPr vert="horz" wrap="square" lIns="0" tIns="38735" rIns="0" bIns="0" rtlCol="0">
            <a:spAutoFit/>
          </a:bodyPr>
          <a:lstStyle/>
          <a:p>
            <a:pPr marL="297815" indent="-285750">
              <a:lnSpc>
                <a:spcPct val="100000"/>
              </a:lnSpc>
              <a:spcBef>
                <a:spcPts val="305"/>
              </a:spcBef>
              <a:buFont typeface="Wingdings" panose="05000000000000000000" pitchFamily="2" charset="2"/>
              <a:buChar char="q"/>
              <a:tabLst>
                <a:tab pos="213995" algn="l"/>
              </a:tabLst>
            </a:pPr>
            <a:r>
              <a:rPr lang="en-GB" spc="-5" dirty="0">
                <a:latin typeface="Calibri"/>
                <a:cs typeface="Calibri"/>
              </a:rPr>
              <a:t>Determined the Start-Up Budget and assessed sustainable annual costs and created a 5 year Budgetary Forecast.</a:t>
            </a:r>
          </a:p>
          <a:p>
            <a:pPr marL="297815" indent="-285750">
              <a:lnSpc>
                <a:spcPct val="100000"/>
              </a:lnSpc>
              <a:spcBef>
                <a:spcPts val="305"/>
              </a:spcBef>
              <a:buFont typeface="Wingdings" panose="05000000000000000000" pitchFamily="2" charset="2"/>
              <a:buChar char="q"/>
              <a:tabLst>
                <a:tab pos="213995" algn="l"/>
              </a:tabLst>
            </a:pPr>
            <a:r>
              <a:rPr lang="en-GB" spc="-5" dirty="0">
                <a:latin typeface="Calibri"/>
                <a:cs typeface="Calibri"/>
              </a:rPr>
              <a:t>Sustainability – We have developed the philosophy &amp; tools to keep a cap on energy costs.</a:t>
            </a:r>
          </a:p>
          <a:p>
            <a:pPr marL="297815" indent="-285750">
              <a:lnSpc>
                <a:spcPct val="100000"/>
              </a:lnSpc>
              <a:spcBef>
                <a:spcPts val="305"/>
              </a:spcBef>
              <a:buFont typeface="Wingdings" panose="05000000000000000000" pitchFamily="2" charset="2"/>
              <a:buChar char="q"/>
              <a:tabLst>
                <a:tab pos="213995" algn="l"/>
              </a:tabLst>
            </a:pPr>
            <a:r>
              <a:rPr lang="en-GB" spc="-5" dirty="0">
                <a:latin typeface="Calibri"/>
                <a:cs typeface="Calibri"/>
              </a:rPr>
              <a:t>Sustainability – Recruitment MUST be managed with club player leaders team actively engaging new players. Director of Rugby is tasked to focus on regeneration of players.</a:t>
            </a:r>
          </a:p>
          <a:p>
            <a:pPr marL="297815" indent="-285750">
              <a:lnSpc>
                <a:spcPct val="100000"/>
              </a:lnSpc>
              <a:spcBef>
                <a:spcPts val="305"/>
              </a:spcBef>
              <a:buFont typeface="Wingdings" panose="05000000000000000000" pitchFamily="2" charset="2"/>
              <a:buChar char="q"/>
              <a:tabLst>
                <a:tab pos="213995" algn="l"/>
              </a:tabLst>
            </a:pPr>
            <a:r>
              <a:rPr lang="en-GB" spc="-5" dirty="0">
                <a:latin typeface="Calibri"/>
                <a:cs typeface="Calibri"/>
              </a:rPr>
              <a:t>New Website &amp; enhanced </a:t>
            </a:r>
            <a:r>
              <a:rPr lang="en-GB" spc="-5" dirty="0" err="1">
                <a:latin typeface="Calibri"/>
                <a:cs typeface="Calibri"/>
              </a:rPr>
              <a:t>EPoS</a:t>
            </a:r>
            <a:r>
              <a:rPr lang="en-GB" spc="-5" dirty="0">
                <a:latin typeface="Calibri"/>
                <a:cs typeface="Calibri"/>
              </a:rPr>
              <a:t>, Smart Cards with membership data and communications.</a:t>
            </a:r>
          </a:p>
          <a:p>
            <a:pPr marL="297815" indent="-285750">
              <a:lnSpc>
                <a:spcPct val="100000"/>
              </a:lnSpc>
              <a:spcBef>
                <a:spcPts val="305"/>
              </a:spcBef>
              <a:buFont typeface="Wingdings" panose="05000000000000000000" pitchFamily="2" charset="2"/>
              <a:buChar char="q"/>
              <a:tabLst>
                <a:tab pos="213995" algn="l"/>
              </a:tabLst>
            </a:pPr>
            <a:r>
              <a:rPr lang="en-GB" spc="-5" dirty="0">
                <a:latin typeface="Calibri"/>
                <a:cs typeface="Calibri"/>
              </a:rPr>
              <a:t> Contract and/or agreements </a:t>
            </a:r>
          </a:p>
          <a:p>
            <a:pPr marL="755015" lvl="1" indent="-285750">
              <a:spcBef>
                <a:spcPts val="305"/>
              </a:spcBef>
              <a:buFont typeface="Wingdings" panose="05000000000000000000" pitchFamily="2" charset="2"/>
              <a:buChar char="§"/>
              <a:tabLst>
                <a:tab pos="213995" algn="l"/>
              </a:tabLst>
            </a:pPr>
            <a:r>
              <a:rPr lang="en-GB" spc="-5" dirty="0">
                <a:latin typeface="Calibri"/>
                <a:cs typeface="Calibri"/>
              </a:rPr>
              <a:t>Kit suppliers </a:t>
            </a:r>
            <a:r>
              <a:rPr lang="en-GB" spc="-5" dirty="0" err="1">
                <a:latin typeface="Calibri"/>
                <a:cs typeface="Calibri"/>
              </a:rPr>
              <a:t>Akuma</a:t>
            </a:r>
            <a:r>
              <a:rPr lang="en-GB" spc="-5" dirty="0">
                <a:latin typeface="Calibri"/>
                <a:cs typeface="Calibri"/>
              </a:rPr>
              <a:t> &amp; shop</a:t>
            </a:r>
          </a:p>
          <a:p>
            <a:pPr marL="755015" lvl="1" indent="-285750">
              <a:spcBef>
                <a:spcPts val="305"/>
              </a:spcBef>
              <a:buFont typeface="Wingdings" panose="05000000000000000000" pitchFamily="2" charset="2"/>
              <a:buChar char="§"/>
              <a:tabLst>
                <a:tab pos="213995" algn="l"/>
              </a:tabLst>
            </a:pPr>
            <a:r>
              <a:rPr lang="en-GB" spc="-5" dirty="0">
                <a:latin typeface="Calibri"/>
                <a:cs typeface="Calibri"/>
              </a:rPr>
              <a:t>Beer &amp; Gas, other consumables providers, snacks &amp; beverages.</a:t>
            </a:r>
          </a:p>
          <a:p>
            <a:pPr marL="755015" lvl="1" indent="-285750">
              <a:spcBef>
                <a:spcPts val="305"/>
              </a:spcBef>
              <a:buFont typeface="Wingdings" panose="05000000000000000000" pitchFamily="2" charset="2"/>
              <a:buChar char="§"/>
              <a:tabLst>
                <a:tab pos="213995" algn="l"/>
              </a:tabLst>
            </a:pPr>
            <a:r>
              <a:rPr lang="en-GB" spc="-5" dirty="0">
                <a:latin typeface="Calibri"/>
                <a:cs typeface="Calibri"/>
              </a:rPr>
              <a:t>‘Langley’ </a:t>
            </a:r>
            <a:r>
              <a:rPr lang="en-GB" spc="-5" dirty="0" err="1">
                <a:latin typeface="Calibri"/>
                <a:cs typeface="Calibri"/>
              </a:rPr>
              <a:t>EPoS</a:t>
            </a:r>
            <a:r>
              <a:rPr lang="en-GB" spc="-5" dirty="0">
                <a:latin typeface="Calibri"/>
                <a:cs typeface="Calibri"/>
              </a:rPr>
              <a:t> contract </a:t>
            </a:r>
            <a:r>
              <a:rPr lang="en-GB" spc="-5">
                <a:latin typeface="Calibri"/>
                <a:cs typeface="Calibri"/>
              </a:rPr>
              <a:t>entered into.</a:t>
            </a:r>
            <a:endParaRPr lang="en-GB" spc="-5" dirty="0">
              <a:latin typeface="Calibri"/>
              <a:cs typeface="Calibri"/>
            </a:endParaRPr>
          </a:p>
          <a:p>
            <a:pPr marL="297815" indent="-285750">
              <a:lnSpc>
                <a:spcPct val="100000"/>
              </a:lnSpc>
              <a:spcBef>
                <a:spcPts val="305"/>
              </a:spcBef>
              <a:buFont typeface="Wingdings" panose="05000000000000000000" pitchFamily="2" charset="2"/>
              <a:buChar char="q"/>
              <a:tabLst>
                <a:tab pos="213995" algn="l"/>
              </a:tabLst>
            </a:pPr>
            <a:r>
              <a:rPr lang="en-GB" spc="-5" dirty="0">
                <a:latin typeface="Calibri"/>
                <a:cs typeface="Calibri"/>
              </a:rPr>
              <a:t>1</a:t>
            </a:r>
            <a:r>
              <a:rPr lang="en-GB" spc="-5" baseline="30000" dirty="0">
                <a:latin typeface="Calibri"/>
                <a:cs typeface="Calibri"/>
              </a:rPr>
              <a:t>st</a:t>
            </a:r>
            <a:r>
              <a:rPr lang="en-GB" spc="-5" dirty="0">
                <a:latin typeface="Calibri"/>
                <a:cs typeface="Calibri"/>
              </a:rPr>
              <a:t> </a:t>
            </a:r>
            <a:r>
              <a:rPr lang="en-GB" spc="-15" dirty="0">
                <a:latin typeface="Calibri"/>
                <a:cs typeface="Calibri"/>
              </a:rPr>
              <a:t>&amp; 2</a:t>
            </a:r>
            <a:r>
              <a:rPr lang="en-GB" spc="-15" baseline="30000" dirty="0">
                <a:latin typeface="Calibri"/>
                <a:cs typeface="Calibri"/>
              </a:rPr>
              <a:t>nd</a:t>
            </a:r>
            <a:r>
              <a:rPr lang="en-GB" spc="-15" dirty="0">
                <a:latin typeface="Calibri"/>
                <a:cs typeface="Calibri"/>
              </a:rPr>
              <a:t> </a:t>
            </a:r>
            <a:r>
              <a:rPr spc="15" dirty="0">
                <a:latin typeface="Calibri"/>
                <a:cs typeface="Calibri"/>
              </a:rPr>
              <a:t>XV</a:t>
            </a:r>
            <a:r>
              <a:rPr spc="-15" dirty="0">
                <a:latin typeface="Calibri"/>
                <a:cs typeface="Calibri"/>
              </a:rPr>
              <a:t> </a:t>
            </a:r>
            <a:r>
              <a:rPr spc="10" dirty="0">
                <a:latin typeface="Calibri"/>
                <a:cs typeface="Calibri"/>
              </a:rPr>
              <a:t>Kit</a:t>
            </a:r>
            <a:r>
              <a:rPr spc="-30" dirty="0">
                <a:latin typeface="Calibri"/>
                <a:cs typeface="Calibri"/>
              </a:rPr>
              <a:t> </a:t>
            </a:r>
            <a:r>
              <a:rPr spc="10" dirty="0">
                <a:latin typeface="Calibri"/>
                <a:cs typeface="Calibri"/>
              </a:rPr>
              <a:t>Sponsorship</a:t>
            </a:r>
            <a:r>
              <a:rPr lang="en-GB" spc="10" dirty="0">
                <a:latin typeface="Calibri"/>
                <a:cs typeface="Calibri"/>
              </a:rPr>
              <a:t>, focal point, year 1 &amp; 2</a:t>
            </a:r>
          </a:p>
          <a:p>
            <a:pPr marL="755015" lvl="1" indent="-285750">
              <a:spcBef>
                <a:spcPts val="305"/>
              </a:spcBef>
              <a:buFont typeface="Wingdings" panose="05000000000000000000" pitchFamily="2" charset="2"/>
              <a:buChar char="§"/>
              <a:tabLst>
                <a:tab pos="213995" algn="l"/>
              </a:tabLst>
            </a:pPr>
            <a:r>
              <a:rPr lang="en-GB" spc="10" dirty="0">
                <a:latin typeface="Calibri"/>
                <a:cs typeface="Calibri"/>
              </a:rPr>
              <a:t>2 year deal for sponsors on ALL playing kit &amp; player leisure stash!</a:t>
            </a:r>
            <a:endParaRPr dirty="0">
              <a:latin typeface="Calibri"/>
              <a:cs typeface="Calibri"/>
            </a:endParaRPr>
          </a:p>
          <a:p>
            <a:pPr marL="297815" indent="-285750">
              <a:lnSpc>
                <a:spcPct val="100000"/>
              </a:lnSpc>
              <a:spcBef>
                <a:spcPts val="220"/>
              </a:spcBef>
              <a:buFont typeface="Wingdings" panose="05000000000000000000" pitchFamily="2" charset="2"/>
              <a:buChar char="q"/>
              <a:tabLst>
                <a:tab pos="213995" algn="l"/>
              </a:tabLst>
            </a:pPr>
            <a:r>
              <a:rPr spc="5" dirty="0">
                <a:latin typeface="Calibri"/>
                <a:cs typeface="Calibri"/>
              </a:rPr>
              <a:t>Pitch</a:t>
            </a:r>
            <a:r>
              <a:rPr dirty="0">
                <a:latin typeface="Calibri"/>
                <a:cs typeface="Calibri"/>
              </a:rPr>
              <a:t> </a:t>
            </a:r>
            <a:r>
              <a:rPr spc="5" dirty="0">
                <a:latin typeface="Calibri"/>
                <a:cs typeface="Calibri"/>
              </a:rPr>
              <a:t>board</a:t>
            </a:r>
            <a:r>
              <a:rPr spc="-35" dirty="0">
                <a:latin typeface="Calibri"/>
                <a:cs typeface="Calibri"/>
              </a:rPr>
              <a:t> </a:t>
            </a:r>
            <a:r>
              <a:rPr spc="5" dirty="0">
                <a:latin typeface="Calibri"/>
                <a:cs typeface="Calibri"/>
              </a:rPr>
              <a:t>‘Drive’</a:t>
            </a:r>
            <a:r>
              <a:rPr spc="-5" dirty="0">
                <a:latin typeface="Calibri"/>
                <a:cs typeface="Calibri"/>
              </a:rPr>
              <a:t> </a:t>
            </a:r>
            <a:r>
              <a:rPr lang="en-GB" spc="-5" dirty="0">
                <a:latin typeface="Calibri"/>
                <a:cs typeface="Calibri"/>
              </a:rPr>
              <a:t>to create the ‘Arena Effect’</a:t>
            </a:r>
          </a:p>
          <a:p>
            <a:pPr marL="755015" lvl="1" indent="-285750">
              <a:spcBef>
                <a:spcPts val="220"/>
              </a:spcBef>
              <a:buFont typeface="Wingdings" panose="05000000000000000000" pitchFamily="2" charset="2"/>
              <a:buChar char="§"/>
              <a:tabLst>
                <a:tab pos="213995" algn="l"/>
              </a:tabLst>
            </a:pPr>
            <a:r>
              <a:rPr lang="en-GB" spc="-5" dirty="0">
                <a:latin typeface="Calibri"/>
                <a:cs typeface="Calibri"/>
              </a:rPr>
              <a:t>Rolling Deal 1 to 5 years, renewal</a:t>
            </a:r>
          </a:p>
          <a:p>
            <a:pPr marL="297815" indent="-285750">
              <a:lnSpc>
                <a:spcPct val="100000"/>
              </a:lnSpc>
              <a:spcBef>
                <a:spcPts val="220"/>
              </a:spcBef>
              <a:buFont typeface="Wingdings" panose="05000000000000000000" pitchFamily="2" charset="2"/>
              <a:buChar char="q"/>
              <a:tabLst>
                <a:tab pos="213995" algn="l"/>
              </a:tabLst>
            </a:pPr>
            <a:r>
              <a:rPr dirty="0">
                <a:latin typeface="Calibri"/>
                <a:cs typeface="Calibri"/>
              </a:rPr>
              <a:t>Post</a:t>
            </a:r>
            <a:r>
              <a:rPr lang="en-GB" dirty="0">
                <a:latin typeface="Calibri"/>
                <a:cs typeface="Calibri"/>
              </a:rPr>
              <a:t> Pad</a:t>
            </a:r>
            <a:r>
              <a:rPr dirty="0">
                <a:latin typeface="Calibri"/>
                <a:cs typeface="Calibri"/>
              </a:rPr>
              <a:t>s</a:t>
            </a:r>
            <a:r>
              <a:rPr spc="10" dirty="0">
                <a:latin typeface="Calibri"/>
                <a:cs typeface="Calibri"/>
              </a:rPr>
              <a:t> </a:t>
            </a:r>
            <a:r>
              <a:rPr spc="5" dirty="0">
                <a:latin typeface="Calibri"/>
                <a:cs typeface="Calibri"/>
              </a:rPr>
              <a:t>sponsorship</a:t>
            </a:r>
            <a:endParaRPr lang="en-GB" spc="5" dirty="0">
              <a:latin typeface="Calibri"/>
              <a:cs typeface="Calibri"/>
            </a:endParaRPr>
          </a:p>
          <a:p>
            <a:pPr marL="755015" lvl="1" indent="-285750">
              <a:spcBef>
                <a:spcPts val="220"/>
              </a:spcBef>
              <a:buFont typeface="Wingdings" panose="05000000000000000000" pitchFamily="2" charset="2"/>
              <a:buChar char="§"/>
              <a:tabLst>
                <a:tab pos="213995" algn="l"/>
              </a:tabLst>
            </a:pPr>
            <a:r>
              <a:rPr lang="en-GB" spc="5" dirty="0">
                <a:latin typeface="Calibri"/>
                <a:cs typeface="Calibri"/>
              </a:rPr>
              <a:t>5 year deal for pitch one post pads.</a:t>
            </a:r>
            <a:endParaRPr dirty="0">
              <a:latin typeface="Calibri"/>
              <a:cs typeface="Calibri"/>
            </a:endParaRPr>
          </a:p>
          <a:p>
            <a:pPr marL="297815" indent="-285750">
              <a:lnSpc>
                <a:spcPct val="100000"/>
              </a:lnSpc>
              <a:spcBef>
                <a:spcPts val="215"/>
              </a:spcBef>
              <a:buFont typeface="Wingdings" panose="05000000000000000000" pitchFamily="2" charset="2"/>
              <a:buChar char="q"/>
              <a:tabLst>
                <a:tab pos="213995" algn="l"/>
              </a:tabLst>
            </a:pPr>
            <a:r>
              <a:rPr dirty="0">
                <a:latin typeface="Calibri"/>
                <a:cs typeface="Calibri"/>
              </a:rPr>
              <a:t>Player</a:t>
            </a:r>
            <a:r>
              <a:rPr spc="-45" dirty="0">
                <a:latin typeface="Calibri"/>
                <a:cs typeface="Calibri"/>
              </a:rPr>
              <a:t> </a:t>
            </a:r>
            <a:r>
              <a:rPr spc="10" dirty="0">
                <a:latin typeface="Calibri"/>
                <a:cs typeface="Calibri"/>
              </a:rPr>
              <a:t>Sponsorship</a:t>
            </a:r>
            <a:endParaRPr dirty="0">
              <a:latin typeface="Calibri"/>
              <a:cs typeface="Calibri"/>
            </a:endParaRPr>
          </a:p>
          <a:p>
            <a:pPr marL="297815" indent="-285750">
              <a:lnSpc>
                <a:spcPct val="100000"/>
              </a:lnSpc>
              <a:spcBef>
                <a:spcPts val="215"/>
              </a:spcBef>
              <a:buFont typeface="Wingdings" panose="05000000000000000000" pitchFamily="2" charset="2"/>
              <a:buChar char="q"/>
              <a:tabLst>
                <a:tab pos="213995" algn="l"/>
              </a:tabLst>
            </a:pPr>
            <a:r>
              <a:rPr spc="5" dirty="0">
                <a:latin typeface="Calibri"/>
                <a:cs typeface="Calibri"/>
              </a:rPr>
              <a:t>Structure</a:t>
            </a:r>
            <a:r>
              <a:rPr spc="-25" dirty="0">
                <a:latin typeface="Calibri"/>
                <a:cs typeface="Calibri"/>
              </a:rPr>
              <a:t> </a:t>
            </a:r>
            <a:r>
              <a:rPr spc="10" dirty="0">
                <a:latin typeface="Calibri"/>
                <a:cs typeface="Calibri"/>
              </a:rPr>
              <a:t>Junior</a:t>
            </a:r>
            <a:r>
              <a:rPr spc="-50" dirty="0">
                <a:latin typeface="Calibri"/>
                <a:cs typeface="Calibri"/>
              </a:rPr>
              <a:t> </a:t>
            </a:r>
            <a:r>
              <a:rPr spc="-25" dirty="0">
                <a:latin typeface="Calibri"/>
                <a:cs typeface="Calibri"/>
              </a:rPr>
              <a:t>Team</a:t>
            </a:r>
            <a:r>
              <a:rPr spc="15" dirty="0">
                <a:latin typeface="Calibri"/>
                <a:cs typeface="Calibri"/>
              </a:rPr>
              <a:t> </a:t>
            </a:r>
            <a:r>
              <a:rPr spc="5" dirty="0">
                <a:latin typeface="Calibri"/>
                <a:cs typeface="Calibri"/>
              </a:rPr>
              <a:t>Sponsorship</a:t>
            </a:r>
            <a:r>
              <a:rPr lang="en-GB" spc="5" dirty="0">
                <a:latin typeface="Calibri"/>
                <a:cs typeface="Calibri"/>
              </a:rPr>
              <a:t>, </a:t>
            </a:r>
          </a:p>
          <a:p>
            <a:pPr marL="755015" lvl="1" indent="-285750">
              <a:spcBef>
                <a:spcPts val="215"/>
              </a:spcBef>
              <a:buFont typeface="Wingdings" panose="05000000000000000000" pitchFamily="2" charset="2"/>
              <a:buChar char="§"/>
              <a:tabLst>
                <a:tab pos="213995" algn="l"/>
              </a:tabLst>
            </a:pPr>
            <a:r>
              <a:rPr lang="en-GB" spc="5" dirty="0">
                <a:latin typeface="Calibri"/>
                <a:cs typeface="Calibri"/>
              </a:rPr>
              <a:t>kit will remain a singular One Club design with partners logos!</a:t>
            </a:r>
            <a:endParaRPr dirty="0">
              <a:latin typeface="Calibri"/>
              <a:cs typeface="Calibri"/>
            </a:endParaRPr>
          </a:p>
          <a:p>
            <a:pPr marL="297815" indent="-285750">
              <a:lnSpc>
                <a:spcPct val="100000"/>
              </a:lnSpc>
              <a:spcBef>
                <a:spcPts val="215"/>
              </a:spcBef>
              <a:buFont typeface="Wingdings" panose="05000000000000000000" pitchFamily="2" charset="2"/>
              <a:buChar char="q"/>
              <a:tabLst>
                <a:tab pos="213995" algn="l"/>
              </a:tabLst>
            </a:pPr>
            <a:r>
              <a:rPr spc="5" dirty="0">
                <a:latin typeface="Calibri"/>
                <a:cs typeface="Calibri"/>
              </a:rPr>
              <a:t>Host</a:t>
            </a:r>
            <a:r>
              <a:rPr dirty="0">
                <a:latin typeface="Calibri"/>
                <a:cs typeface="Calibri"/>
              </a:rPr>
              <a:t> </a:t>
            </a:r>
            <a:r>
              <a:rPr spc="15" dirty="0">
                <a:latin typeface="Calibri"/>
                <a:cs typeface="Calibri"/>
              </a:rPr>
              <a:t>Mini</a:t>
            </a:r>
            <a:r>
              <a:rPr spc="-25" dirty="0">
                <a:latin typeface="Calibri"/>
                <a:cs typeface="Calibri"/>
              </a:rPr>
              <a:t> </a:t>
            </a:r>
            <a:r>
              <a:rPr spc="15" dirty="0">
                <a:latin typeface="Calibri"/>
                <a:cs typeface="Calibri"/>
              </a:rPr>
              <a:t>and</a:t>
            </a:r>
            <a:r>
              <a:rPr spc="-40" dirty="0">
                <a:latin typeface="Calibri"/>
                <a:cs typeface="Calibri"/>
              </a:rPr>
              <a:t> </a:t>
            </a:r>
            <a:r>
              <a:rPr spc="10" dirty="0">
                <a:latin typeface="Calibri"/>
                <a:cs typeface="Calibri"/>
              </a:rPr>
              <a:t>Junior</a:t>
            </a:r>
            <a:r>
              <a:rPr spc="-25" dirty="0">
                <a:latin typeface="Calibri"/>
                <a:cs typeface="Calibri"/>
              </a:rPr>
              <a:t> </a:t>
            </a:r>
            <a:r>
              <a:rPr spc="15" dirty="0">
                <a:latin typeface="Calibri"/>
                <a:cs typeface="Calibri"/>
              </a:rPr>
              <a:t>end</a:t>
            </a:r>
            <a:r>
              <a:rPr spc="-15" dirty="0">
                <a:latin typeface="Calibri"/>
                <a:cs typeface="Calibri"/>
              </a:rPr>
              <a:t> </a:t>
            </a:r>
            <a:r>
              <a:rPr spc="15" dirty="0">
                <a:latin typeface="Calibri"/>
                <a:cs typeface="Calibri"/>
              </a:rPr>
              <a:t>of</a:t>
            </a:r>
            <a:r>
              <a:rPr spc="-5" dirty="0">
                <a:latin typeface="Calibri"/>
                <a:cs typeface="Calibri"/>
              </a:rPr>
              <a:t> </a:t>
            </a:r>
            <a:r>
              <a:rPr spc="10" dirty="0">
                <a:latin typeface="Calibri"/>
                <a:cs typeface="Calibri"/>
              </a:rPr>
              <a:t>season</a:t>
            </a:r>
            <a:r>
              <a:rPr dirty="0">
                <a:latin typeface="Calibri"/>
                <a:cs typeface="Calibri"/>
              </a:rPr>
              <a:t> Festivals</a:t>
            </a:r>
          </a:p>
        </p:txBody>
      </p:sp>
      <p:sp>
        <p:nvSpPr>
          <p:cNvPr id="5" name="object 5"/>
          <p:cNvSpPr txBox="1">
            <a:spLocks noGrp="1"/>
          </p:cNvSpPr>
          <p:nvPr>
            <p:ph type="title"/>
          </p:nvPr>
        </p:nvSpPr>
        <p:spPr>
          <a:xfrm>
            <a:off x="2240741" y="504825"/>
            <a:ext cx="6211918" cy="566822"/>
          </a:xfrm>
          <a:prstGeom prst="rect">
            <a:avLst/>
          </a:prstGeom>
        </p:spPr>
        <p:txBody>
          <a:bodyPr vert="horz" wrap="square" lIns="0" tIns="12700" rIns="0" bIns="0" rtlCol="0">
            <a:spAutoFit/>
          </a:bodyPr>
          <a:lstStyle/>
          <a:p>
            <a:pPr marL="12700">
              <a:lnSpc>
                <a:spcPct val="100000"/>
              </a:lnSpc>
              <a:spcBef>
                <a:spcPts val="100"/>
              </a:spcBef>
            </a:pPr>
            <a:r>
              <a:rPr sz="3600" b="0" spc="-85">
                <a:solidFill>
                  <a:schemeClr val="tx2">
                    <a:lumMod val="75000"/>
                  </a:schemeClr>
                </a:solidFill>
              </a:rPr>
              <a:t>S</a:t>
            </a:r>
            <a:r>
              <a:rPr lang="en-GB" sz="3600" b="0" spc="-85">
                <a:solidFill>
                  <a:schemeClr val="tx2">
                    <a:lumMod val="75000"/>
                  </a:schemeClr>
                </a:solidFill>
              </a:rPr>
              <a:t>tart Up – The Plan &amp; The Budget</a:t>
            </a:r>
            <a:endParaRPr sz="3600" b="0">
              <a:solidFill>
                <a:schemeClr val="tx2">
                  <a:lumMod val="75000"/>
                </a:schemeClr>
              </a:solidFill>
            </a:endParaRPr>
          </a:p>
        </p:txBody>
      </p:sp>
      <p:sp>
        <p:nvSpPr>
          <p:cNvPr id="3" name="Slide Number Placeholder 2">
            <a:extLst>
              <a:ext uri="{FF2B5EF4-FFF2-40B4-BE49-F238E27FC236}">
                <a16:creationId xmlns:a16="http://schemas.microsoft.com/office/drawing/2014/main" id="{94DA4194-87F2-4D23-A2B1-EB05C8F6BD2A}"/>
              </a:ext>
            </a:extLst>
          </p:cNvPr>
          <p:cNvSpPr>
            <a:spLocks noGrp="1"/>
          </p:cNvSpPr>
          <p:nvPr>
            <p:ph type="sldNum" sz="quarter" idx="7"/>
          </p:nvPr>
        </p:nvSpPr>
        <p:spPr/>
        <p:txBody>
          <a:bodyPr/>
          <a:lstStyle/>
          <a:p>
            <a:fld id="{B6F15528-21DE-4FAA-801E-634DDDAF4B2B}" type="slidenum">
              <a:rPr lang="en-GB" smtClean="0"/>
              <a:t>14</a:t>
            </a:fld>
            <a:endParaRPr lang="en-GB"/>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p14:dur="250" advTm="60000">
        <p159:morph option="byObject"/>
      </p:transition>
    </mc:Choice>
    <mc:Fallback xmlns="">
      <p:transition advTm="60000">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5">
            <a:extLst>
              <a:ext uri="{FF2B5EF4-FFF2-40B4-BE49-F238E27FC236}">
                <a16:creationId xmlns:a16="http://schemas.microsoft.com/office/drawing/2014/main" id="{2B128312-9990-4871-AE26-17470FC6D0E2}"/>
              </a:ext>
            </a:extLst>
          </p:cNvPr>
          <p:cNvSpPr txBox="1">
            <a:spLocks noGrp="1"/>
          </p:cNvSpPr>
          <p:nvPr>
            <p:ph type="title"/>
          </p:nvPr>
        </p:nvSpPr>
        <p:spPr>
          <a:xfrm>
            <a:off x="2843517" y="436731"/>
            <a:ext cx="5006365" cy="566822"/>
          </a:xfrm>
          <a:prstGeom prst="rect">
            <a:avLst/>
          </a:prstGeom>
        </p:spPr>
        <p:txBody>
          <a:bodyPr vert="horz" wrap="square" lIns="0" tIns="12700" rIns="0" bIns="0" rtlCol="0">
            <a:spAutoFit/>
          </a:bodyPr>
          <a:lstStyle/>
          <a:p>
            <a:pPr marL="12700">
              <a:lnSpc>
                <a:spcPct val="100000"/>
              </a:lnSpc>
              <a:spcBef>
                <a:spcPts val="100"/>
              </a:spcBef>
            </a:pPr>
            <a:r>
              <a:rPr lang="en-GB" sz="3600" b="0" spc="-85" dirty="0">
                <a:solidFill>
                  <a:schemeClr val="tx2">
                    <a:lumMod val="75000"/>
                  </a:schemeClr>
                </a:solidFill>
              </a:rPr>
              <a:t>Membership &amp; Registration</a:t>
            </a:r>
            <a:endParaRPr sz="3600" b="0" dirty="0">
              <a:solidFill>
                <a:schemeClr val="tx2">
                  <a:lumMod val="75000"/>
                </a:schemeClr>
              </a:solidFill>
            </a:endParaRPr>
          </a:p>
        </p:txBody>
      </p:sp>
      <p:sp>
        <p:nvSpPr>
          <p:cNvPr id="5" name="object 2">
            <a:extLst>
              <a:ext uri="{FF2B5EF4-FFF2-40B4-BE49-F238E27FC236}">
                <a16:creationId xmlns:a16="http://schemas.microsoft.com/office/drawing/2014/main" id="{B780EE2F-864E-4BFD-899E-1DD4EA1DA0A4}"/>
              </a:ext>
            </a:extLst>
          </p:cNvPr>
          <p:cNvSpPr txBox="1"/>
          <p:nvPr/>
        </p:nvSpPr>
        <p:spPr>
          <a:xfrm>
            <a:off x="794155" y="1176545"/>
            <a:ext cx="9525000" cy="6079228"/>
          </a:xfrm>
          <a:prstGeom prst="rect">
            <a:avLst/>
          </a:prstGeom>
        </p:spPr>
        <p:txBody>
          <a:bodyPr vert="horz" wrap="square" lIns="0" tIns="38735" rIns="0" bIns="0" rtlCol="0">
            <a:spAutoFit/>
          </a:bodyPr>
          <a:lstStyle/>
          <a:p>
            <a:pPr marL="297815" indent="-285750">
              <a:lnSpc>
                <a:spcPct val="100000"/>
              </a:lnSpc>
              <a:spcBef>
                <a:spcPts val="305"/>
              </a:spcBef>
              <a:buFont typeface="Wingdings" panose="05000000000000000000" pitchFamily="2" charset="2"/>
              <a:buChar char="q"/>
              <a:tabLst>
                <a:tab pos="213995" algn="l"/>
              </a:tabLst>
            </a:pPr>
            <a:r>
              <a:rPr lang="en-GB" spc="-5" dirty="0">
                <a:latin typeface="Calibri"/>
                <a:cs typeface="Calibri"/>
              </a:rPr>
              <a:t>Membership is defined in compliance with the ‘The Club Rules’ and comprises four profiles in two  groups.</a:t>
            </a:r>
          </a:p>
          <a:p>
            <a:pPr marL="297815" indent="-285750">
              <a:lnSpc>
                <a:spcPct val="100000"/>
              </a:lnSpc>
              <a:spcBef>
                <a:spcPts val="305"/>
              </a:spcBef>
              <a:buFont typeface="Wingdings" panose="05000000000000000000" pitchFamily="2" charset="2"/>
              <a:buChar char="q"/>
              <a:tabLst>
                <a:tab pos="213995" algn="l"/>
              </a:tabLst>
            </a:pPr>
            <a:r>
              <a:rPr lang="en-GB" spc="-5" dirty="0">
                <a:latin typeface="Calibri"/>
                <a:cs typeface="Calibri"/>
              </a:rPr>
              <a:t>Voting Member.</a:t>
            </a:r>
          </a:p>
          <a:p>
            <a:pPr marL="755015" lvl="1" indent="-285750">
              <a:spcBef>
                <a:spcPts val="305"/>
              </a:spcBef>
              <a:buFont typeface="Wingdings" panose="05000000000000000000" pitchFamily="2" charset="2"/>
              <a:buChar char="§"/>
              <a:tabLst>
                <a:tab pos="213995" algn="l"/>
              </a:tabLst>
            </a:pPr>
            <a:r>
              <a:rPr lang="en-GB" spc="-5" dirty="0">
                <a:latin typeface="Calibri"/>
                <a:cs typeface="Calibri"/>
              </a:rPr>
              <a:t>Full Member, the credentials are defined in ‘The Club Rules’ to protect and manage the club and includes Vice Presidents and Life Members. Eligible to apply for International Tickets from the club’s allocation.</a:t>
            </a:r>
          </a:p>
          <a:p>
            <a:pPr marL="297815" indent="-285750">
              <a:spcBef>
                <a:spcPts val="305"/>
              </a:spcBef>
              <a:buFont typeface="Wingdings" panose="05000000000000000000" pitchFamily="2" charset="2"/>
              <a:buChar char="q"/>
              <a:tabLst>
                <a:tab pos="213995" algn="l"/>
              </a:tabLst>
            </a:pPr>
            <a:r>
              <a:rPr lang="en-GB" spc="-5" dirty="0">
                <a:latin typeface="Calibri"/>
                <a:cs typeface="Calibri"/>
              </a:rPr>
              <a:t>Non-Voting Member.</a:t>
            </a:r>
          </a:p>
          <a:p>
            <a:pPr marL="755015" lvl="1" indent="-285750">
              <a:spcBef>
                <a:spcPts val="305"/>
              </a:spcBef>
              <a:buFont typeface="Wingdings" panose="05000000000000000000" pitchFamily="2" charset="2"/>
              <a:buChar char="§"/>
              <a:tabLst>
                <a:tab pos="213995" algn="l"/>
              </a:tabLst>
            </a:pPr>
            <a:r>
              <a:rPr lang="en-GB" spc="-5" dirty="0">
                <a:latin typeface="Calibri"/>
                <a:cs typeface="Calibri"/>
              </a:rPr>
              <a:t>Associate Member.</a:t>
            </a:r>
            <a:r>
              <a:rPr lang="en-GB" spc="-5" dirty="0">
                <a:cs typeface="Calibri"/>
              </a:rPr>
              <a:t> Eligible to apply for International Tickets from the club’s allocation.</a:t>
            </a:r>
            <a:endParaRPr lang="en-GB" spc="-5" dirty="0">
              <a:latin typeface="Calibri"/>
              <a:cs typeface="Calibri"/>
            </a:endParaRPr>
          </a:p>
          <a:p>
            <a:pPr marL="755015" lvl="1" indent="-285750">
              <a:spcBef>
                <a:spcPts val="305"/>
              </a:spcBef>
              <a:buFont typeface="Wingdings" panose="05000000000000000000" pitchFamily="2" charset="2"/>
              <a:buChar char="§"/>
              <a:tabLst>
                <a:tab pos="213995" algn="l"/>
              </a:tabLst>
            </a:pPr>
            <a:r>
              <a:rPr lang="en-GB" spc="-5" dirty="0">
                <a:latin typeface="Calibri"/>
                <a:cs typeface="Calibri"/>
              </a:rPr>
              <a:t>Youth Member. (player under 18 </a:t>
            </a:r>
            <a:r>
              <a:rPr lang="en-GB" spc="-5" dirty="0">
                <a:cs typeface="Calibri"/>
              </a:rPr>
              <a:t>years </a:t>
            </a:r>
            <a:r>
              <a:rPr lang="en-GB" spc="-5" dirty="0">
                <a:latin typeface="Calibri"/>
                <a:cs typeface="Calibri"/>
              </a:rPr>
              <a:t>old)</a:t>
            </a:r>
          </a:p>
          <a:p>
            <a:pPr marL="755015" lvl="1" indent="-285750">
              <a:spcBef>
                <a:spcPts val="305"/>
              </a:spcBef>
              <a:buFont typeface="Wingdings" panose="05000000000000000000" pitchFamily="2" charset="2"/>
              <a:buChar char="§"/>
              <a:tabLst>
                <a:tab pos="213995" algn="l"/>
              </a:tabLst>
            </a:pPr>
            <a:r>
              <a:rPr lang="en-GB" spc="-5" dirty="0">
                <a:latin typeface="Calibri"/>
                <a:cs typeface="Calibri"/>
              </a:rPr>
              <a:t>Social Member.</a:t>
            </a:r>
          </a:p>
          <a:p>
            <a:pPr marL="297815" indent="-285750">
              <a:spcBef>
                <a:spcPts val="305"/>
              </a:spcBef>
              <a:buFont typeface="Wingdings" panose="05000000000000000000" pitchFamily="2" charset="2"/>
              <a:buChar char="q"/>
              <a:tabLst>
                <a:tab pos="213995" algn="l"/>
              </a:tabLst>
            </a:pPr>
            <a:r>
              <a:rPr lang="en-GB" spc="-5" dirty="0">
                <a:latin typeface="Calibri"/>
                <a:cs typeface="Calibri"/>
              </a:rPr>
              <a:t>The Club Rules are amended from time to time and are available to all members.</a:t>
            </a:r>
          </a:p>
          <a:p>
            <a:pPr marL="297815" indent="-285750">
              <a:lnSpc>
                <a:spcPct val="100000"/>
              </a:lnSpc>
              <a:spcBef>
                <a:spcPts val="305"/>
              </a:spcBef>
              <a:buFont typeface="Wingdings" panose="05000000000000000000" pitchFamily="2" charset="2"/>
              <a:buChar char="q"/>
              <a:tabLst>
                <a:tab pos="213995" algn="l"/>
              </a:tabLst>
            </a:pPr>
            <a:r>
              <a:rPr lang="en-GB" spc="-5" dirty="0">
                <a:latin typeface="Calibri"/>
                <a:cs typeface="Calibri"/>
              </a:rPr>
              <a:t>Players who represent the club at any level must be RFU Registered and either Youth, Associate or Full Members. Social Members do not need to be Registered with the RFU.</a:t>
            </a:r>
          </a:p>
          <a:p>
            <a:pPr marL="297815" indent="-285750">
              <a:lnSpc>
                <a:spcPct val="100000"/>
              </a:lnSpc>
              <a:spcBef>
                <a:spcPts val="305"/>
              </a:spcBef>
              <a:buFont typeface="Wingdings" panose="05000000000000000000" pitchFamily="2" charset="2"/>
              <a:buChar char="q"/>
              <a:tabLst>
                <a:tab pos="213995" algn="l"/>
              </a:tabLst>
            </a:pPr>
            <a:r>
              <a:rPr lang="en-GB" spc="-5" dirty="0">
                <a:latin typeface="Calibri"/>
                <a:cs typeface="Calibri"/>
              </a:rPr>
              <a:t>For 2022/23 season, the Membership is £80 p.a. or £21 x 4 instalments. Exceptions are……</a:t>
            </a:r>
          </a:p>
          <a:p>
            <a:pPr marL="755015" lvl="1" indent="-285750">
              <a:spcBef>
                <a:spcPts val="305"/>
              </a:spcBef>
              <a:buFont typeface="Wingdings" panose="05000000000000000000" pitchFamily="2" charset="2"/>
              <a:buChar char="§"/>
              <a:tabLst>
                <a:tab pos="213995" algn="l"/>
              </a:tabLst>
            </a:pPr>
            <a:r>
              <a:rPr lang="en-GB" spc="-5" dirty="0">
                <a:latin typeface="Calibri"/>
                <a:cs typeface="Calibri"/>
              </a:rPr>
              <a:t>Youth Membership is FREE. Each U18 player must be </a:t>
            </a:r>
            <a:r>
              <a:rPr lang="en-GB" spc="-5" dirty="0">
                <a:cs typeface="Calibri"/>
              </a:rPr>
              <a:t>registered with the club and with the RFU by </a:t>
            </a:r>
            <a:r>
              <a:rPr lang="en-GB" spc="-5" dirty="0">
                <a:latin typeface="Calibri"/>
                <a:cs typeface="Calibri"/>
              </a:rPr>
              <a:t>a Member, who is their Parent or Guardian.</a:t>
            </a:r>
          </a:p>
          <a:p>
            <a:pPr marL="755015" lvl="1" indent="-285750">
              <a:spcBef>
                <a:spcPts val="305"/>
              </a:spcBef>
              <a:buFont typeface="Wingdings" panose="05000000000000000000" pitchFamily="2" charset="2"/>
              <a:buChar char="§"/>
              <a:tabLst>
                <a:tab pos="213995" algn="l"/>
              </a:tabLst>
            </a:pPr>
            <a:r>
              <a:rPr lang="en-GB" spc="-5" dirty="0">
                <a:latin typeface="Calibri"/>
                <a:cs typeface="Calibri"/>
              </a:rPr>
              <a:t>Social Membership is £40 pa or £12 x 4 instalments.</a:t>
            </a:r>
          </a:p>
          <a:p>
            <a:pPr marL="297815" indent="-285750">
              <a:lnSpc>
                <a:spcPct val="100000"/>
              </a:lnSpc>
              <a:spcBef>
                <a:spcPts val="305"/>
              </a:spcBef>
              <a:buFont typeface="Wingdings" panose="05000000000000000000" pitchFamily="2" charset="2"/>
              <a:buChar char="q"/>
              <a:tabLst>
                <a:tab pos="213995" algn="l"/>
              </a:tabLst>
            </a:pPr>
            <a:r>
              <a:rPr lang="en-GB" spc="-5" dirty="0">
                <a:latin typeface="Calibri"/>
                <a:cs typeface="Calibri"/>
              </a:rPr>
              <a:t>Smart Membership Cards will be issued to all adult members, these cards must be charged with funds to enable discounts at the bar and kitchen. </a:t>
            </a:r>
          </a:p>
          <a:p>
            <a:pPr marL="297815" indent="-285750">
              <a:lnSpc>
                <a:spcPct val="100000"/>
              </a:lnSpc>
              <a:spcBef>
                <a:spcPts val="305"/>
              </a:spcBef>
              <a:buFont typeface="Wingdings" panose="05000000000000000000" pitchFamily="2" charset="2"/>
              <a:buChar char="q"/>
              <a:tabLst>
                <a:tab pos="213995" algn="l"/>
              </a:tabLst>
            </a:pPr>
            <a:r>
              <a:rPr lang="en-GB" spc="-5" dirty="0">
                <a:latin typeface="Calibri"/>
                <a:cs typeface="Calibri"/>
              </a:rPr>
              <a:t>Youth Members will be not be issued with a Smart Card.</a:t>
            </a:r>
          </a:p>
        </p:txBody>
      </p:sp>
      <p:sp>
        <p:nvSpPr>
          <p:cNvPr id="2" name="Slide Number Placeholder 1">
            <a:extLst>
              <a:ext uri="{FF2B5EF4-FFF2-40B4-BE49-F238E27FC236}">
                <a16:creationId xmlns:a16="http://schemas.microsoft.com/office/drawing/2014/main" id="{062E1D64-89F9-466C-B86E-B6C37F0CF713}"/>
              </a:ext>
            </a:extLst>
          </p:cNvPr>
          <p:cNvSpPr>
            <a:spLocks noGrp="1"/>
          </p:cNvSpPr>
          <p:nvPr>
            <p:ph type="sldNum" sz="quarter" idx="7"/>
          </p:nvPr>
        </p:nvSpPr>
        <p:spPr/>
        <p:txBody>
          <a:bodyPr/>
          <a:lstStyle/>
          <a:p>
            <a:fld id="{B6F15528-21DE-4FAA-801E-634DDDAF4B2B}" type="slidenum">
              <a:rPr lang="en-GB" smtClean="0"/>
              <a:t>15</a:t>
            </a:fld>
            <a:endParaRPr lang="en-GB"/>
          </a:p>
        </p:txBody>
      </p:sp>
    </p:spTree>
    <p:extLst>
      <p:ext uri="{BB962C8B-B14F-4D97-AF65-F5344CB8AC3E}">
        <p14:creationId xmlns:p14="http://schemas.microsoft.com/office/powerpoint/2010/main" val="307434714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p14:dur="250" advTm="60000">
        <p159:morph option="byObject"/>
      </p:transition>
    </mc:Choice>
    <mc:Fallback xmlns="">
      <p:transition advTm="60000">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1003300" y="1724025"/>
            <a:ext cx="8991600" cy="5101845"/>
          </a:xfrm>
          <a:prstGeom prst="rect">
            <a:avLst/>
          </a:prstGeom>
        </p:spPr>
        <p:txBody>
          <a:bodyPr vert="horz" wrap="square" lIns="0" tIns="29209" rIns="0" bIns="0" rtlCol="0">
            <a:spAutoFit/>
          </a:bodyPr>
          <a:lstStyle/>
          <a:p>
            <a:pPr marL="297815" indent="-285750">
              <a:lnSpc>
                <a:spcPct val="100000"/>
              </a:lnSpc>
              <a:spcBef>
                <a:spcPts val="229"/>
              </a:spcBef>
              <a:buFont typeface="Wingdings" panose="05000000000000000000" pitchFamily="2" charset="2"/>
              <a:buChar char="q"/>
              <a:tabLst>
                <a:tab pos="213995" algn="l"/>
              </a:tabLst>
            </a:pPr>
            <a:r>
              <a:rPr spc="-15" dirty="0">
                <a:cs typeface="Calibri"/>
              </a:rPr>
              <a:t>Create</a:t>
            </a:r>
            <a:r>
              <a:rPr dirty="0">
                <a:cs typeface="Calibri"/>
              </a:rPr>
              <a:t> </a:t>
            </a:r>
            <a:r>
              <a:rPr spc="-5" dirty="0">
                <a:cs typeface="Calibri"/>
              </a:rPr>
              <a:t>Schools </a:t>
            </a:r>
            <a:r>
              <a:rPr spc="-15" dirty="0">
                <a:cs typeface="Calibri"/>
              </a:rPr>
              <a:t>Partnership</a:t>
            </a:r>
            <a:r>
              <a:rPr lang="en-GB" spc="-15" dirty="0">
                <a:cs typeface="Calibri"/>
              </a:rPr>
              <a:t>s</a:t>
            </a:r>
          </a:p>
          <a:p>
            <a:pPr marL="297815" indent="-285750">
              <a:lnSpc>
                <a:spcPct val="100000"/>
              </a:lnSpc>
              <a:spcBef>
                <a:spcPts val="229"/>
              </a:spcBef>
              <a:buFont typeface="Wingdings" panose="05000000000000000000" pitchFamily="2" charset="2"/>
              <a:buChar char="q"/>
              <a:tabLst>
                <a:tab pos="213995" algn="l"/>
              </a:tabLst>
            </a:pPr>
            <a:r>
              <a:rPr lang="en-GB" spc="-15" dirty="0">
                <a:cs typeface="Calibri"/>
              </a:rPr>
              <a:t>Assess Planning Conditions, identify if there are unnecessary restrictions, mis-reads!</a:t>
            </a:r>
          </a:p>
          <a:p>
            <a:pPr marL="297815" indent="-285750">
              <a:lnSpc>
                <a:spcPct val="100000"/>
              </a:lnSpc>
              <a:spcBef>
                <a:spcPts val="229"/>
              </a:spcBef>
              <a:buFont typeface="Wingdings" panose="05000000000000000000" pitchFamily="2" charset="2"/>
              <a:buChar char="q"/>
              <a:tabLst>
                <a:tab pos="213995" algn="l"/>
              </a:tabLst>
            </a:pPr>
            <a:r>
              <a:rPr lang="en-GB" spc="-15" dirty="0">
                <a:cs typeface="Calibri"/>
              </a:rPr>
              <a:t>Work in partnership with our community, host Water Orton Carnival 2023</a:t>
            </a:r>
            <a:endParaRPr dirty="0">
              <a:cs typeface="Calibri"/>
            </a:endParaRPr>
          </a:p>
          <a:p>
            <a:pPr marL="297815" indent="-285750">
              <a:lnSpc>
                <a:spcPct val="100000"/>
              </a:lnSpc>
              <a:spcBef>
                <a:spcPts val="135"/>
              </a:spcBef>
              <a:buFont typeface="Wingdings" panose="05000000000000000000" pitchFamily="2" charset="2"/>
              <a:buChar char="q"/>
              <a:tabLst>
                <a:tab pos="213995" algn="l"/>
              </a:tabLst>
            </a:pPr>
            <a:r>
              <a:rPr spc="-10" dirty="0">
                <a:cs typeface="Calibri"/>
              </a:rPr>
              <a:t>Set</a:t>
            </a:r>
            <a:r>
              <a:rPr spc="-15" dirty="0">
                <a:cs typeface="Calibri"/>
              </a:rPr>
              <a:t> </a:t>
            </a:r>
            <a:r>
              <a:rPr dirty="0">
                <a:cs typeface="Calibri"/>
              </a:rPr>
              <a:t>up</a:t>
            </a:r>
            <a:r>
              <a:rPr spc="-15" dirty="0">
                <a:cs typeface="Calibri"/>
              </a:rPr>
              <a:t> </a:t>
            </a:r>
            <a:r>
              <a:rPr dirty="0">
                <a:cs typeface="Calibri"/>
              </a:rPr>
              <a:t>Member</a:t>
            </a:r>
            <a:r>
              <a:rPr spc="5" dirty="0">
                <a:cs typeface="Calibri"/>
              </a:rPr>
              <a:t> </a:t>
            </a:r>
            <a:r>
              <a:rPr lang="en-GB" spc="5" dirty="0">
                <a:cs typeface="Calibri"/>
              </a:rPr>
              <a:t>Patrons</a:t>
            </a:r>
            <a:r>
              <a:rPr dirty="0">
                <a:cs typeface="Calibri"/>
              </a:rPr>
              <a:t> scheme</a:t>
            </a:r>
          </a:p>
          <a:p>
            <a:pPr marL="297815" indent="-285750">
              <a:lnSpc>
                <a:spcPct val="100000"/>
              </a:lnSpc>
              <a:spcBef>
                <a:spcPts val="120"/>
              </a:spcBef>
              <a:buFont typeface="Wingdings" panose="05000000000000000000" pitchFamily="2" charset="2"/>
              <a:buChar char="q"/>
              <a:tabLst>
                <a:tab pos="213995" algn="l"/>
              </a:tabLst>
            </a:pPr>
            <a:r>
              <a:rPr spc="-10" dirty="0">
                <a:cs typeface="Calibri"/>
              </a:rPr>
              <a:t>Marquee/Patio</a:t>
            </a:r>
            <a:r>
              <a:rPr spc="5" dirty="0">
                <a:cs typeface="Calibri"/>
              </a:rPr>
              <a:t> </a:t>
            </a:r>
            <a:r>
              <a:rPr spc="-10" dirty="0">
                <a:cs typeface="Calibri"/>
              </a:rPr>
              <a:t>covering</a:t>
            </a:r>
            <a:endParaRPr dirty="0">
              <a:cs typeface="Calibri"/>
            </a:endParaRPr>
          </a:p>
          <a:p>
            <a:pPr marL="297815" indent="-285750">
              <a:lnSpc>
                <a:spcPct val="100000"/>
              </a:lnSpc>
              <a:spcBef>
                <a:spcPts val="120"/>
              </a:spcBef>
              <a:buFont typeface="Wingdings" panose="05000000000000000000" pitchFamily="2" charset="2"/>
              <a:buChar char="q"/>
              <a:tabLst>
                <a:tab pos="213995" algn="l"/>
              </a:tabLst>
            </a:pPr>
            <a:r>
              <a:rPr spc="-5" dirty="0">
                <a:cs typeface="Calibri"/>
              </a:rPr>
              <a:t>Mobile</a:t>
            </a:r>
            <a:r>
              <a:rPr dirty="0">
                <a:cs typeface="Calibri"/>
              </a:rPr>
              <a:t> </a:t>
            </a:r>
            <a:r>
              <a:rPr spc="-10" dirty="0">
                <a:cs typeface="Calibri"/>
              </a:rPr>
              <a:t>catering</a:t>
            </a:r>
            <a:r>
              <a:rPr spc="-5" dirty="0">
                <a:cs typeface="Calibri"/>
              </a:rPr>
              <a:t> unit</a:t>
            </a:r>
            <a:r>
              <a:rPr spc="-15" dirty="0">
                <a:cs typeface="Calibri"/>
              </a:rPr>
              <a:t> </a:t>
            </a:r>
            <a:r>
              <a:rPr spc="-10" dirty="0">
                <a:cs typeface="Calibri"/>
              </a:rPr>
              <a:t>pitch</a:t>
            </a:r>
            <a:r>
              <a:rPr spc="-15" dirty="0">
                <a:cs typeface="Calibri"/>
              </a:rPr>
              <a:t> </a:t>
            </a:r>
            <a:r>
              <a:rPr spc="-5" dirty="0">
                <a:cs typeface="Calibri"/>
              </a:rPr>
              <a:t>side</a:t>
            </a:r>
            <a:endParaRPr dirty="0">
              <a:cs typeface="Calibri"/>
            </a:endParaRPr>
          </a:p>
          <a:p>
            <a:pPr marL="297815" indent="-285750">
              <a:lnSpc>
                <a:spcPts val="2405"/>
              </a:lnSpc>
              <a:spcBef>
                <a:spcPts val="130"/>
              </a:spcBef>
              <a:buFont typeface="Wingdings" panose="05000000000000000000" pitchFamily="2" charset="2"/>
              <a:buChar char="q"/>
              <a:tabLst>
                <a:tab pos="213995" algn="l"/>
              </a:tabLst>
            </a:pPr>
            <a:r>
              <a:rPr spc="-10" dirty="0">
                <a:cs typeface="Calibri"/>
              </a:rPr>
              <a:t>Regular</a:t>
            </a:r>
            <a:r>
              <a:rPr spc="-15" dirty="0">
                <a:cs typeface="Calibri"/>
              </a:rPr>
              <a:t> </a:t>
            </a:r>
            <a:r>
              <a:rPr lang="en-GB" spc="-15" dirty="0">
                <a:cs typeface="Calibri"/>
              </a:rPr>
              <a:t>Members’ </a:t>
            </a:r>
            <a:r>
              <a:rPr spc="-20" dirty="0">
                <a:cs typeface="Calibri"/>
              </a:rPr>
              <a:t>Events:</a:t>
            </a:r>
            <a:endParaRPr dirty="0">
              <a:cs typeface="Calibri"/>
            </a:endParaRPr>
          </a:p>
          <a:p>
            <a:pPr marL="698500" lvl="1" indent="-285750">
              <a:lnSpc>
                <a:spcPts val="2055"/>
              </a:lnSpc>
              <a:buFont typeface="Wingdings" panose="05000000000000000000" pitchFamily="2" charset="2"/>
              <a:buChar char="§"/>
              <a:tabLst>
                <a:tab pos="614680" algn="l"/>
              </a:tabLst>
            </a:pPr>
            <a:r>
              <a:rPr spc="15" dirty="0">
                <a:cs typeface="Calibri"/>
              </a:rPr>
              <a:t>Fun</a:t>
            </a:r>
            <a:r>
              <a:rPr spc="-35" dirty="0">
                <a:cs typeface="Calibri"/>
              </a:rPr>
              <a:t> </a:t>
            </a:r>
            <a:r>
              <a:rPr dirty="0">
                <a:cs typeface="Calibri"/>
              </a:rPr>
              <a:t>Days</a:t>
            </a:r>
            <a:r>
              <a:rPr spc="-25" dirty="0">
                <a:cs typeface="Calibri"/>
              </a:rPr>
              <a:t> </a:t>
            </a:r>
            <a:r>
              <a:rPr spc="15" dirty="0">
                <a:cs typeface="Calibri"/>
              </a:rPr>
              <a:t>and</a:t>
            </a:r>
            <a:r>
              <a:rPr spc="-35" dirty="0">
                <a:cs typeface="Calibri"/>
              </a:rPr>
              <a:t> </a:t>
            </a:r>
            <a:r>
              <a:rPr dirty="0">
                <a:cs typeface="Calibri"/>
              </a:rPr>
              <a:t>Fetes</a:t>
            </a:r>
          </a:p>
          <a:p>
            <a:pPr marL="698500" lvl="1" indent="-285750">
              <a:lnSpc>
                <a:spcPts val="2060"/>
              </a:lnSpc>
              <a:buFont typeface="Wingdings" panose="05000000000000000000" pitchFamily="2" charset="2"/>
              <a:buChar char="§"/>
              <a:tabLst>
                <a:tab pos="614680" algn="l"/>
              </a:tabLst>
            </a:pPr>
            <a:r>
              <a:rPr spc="15" dirty="0">
                <a:cs typeface="Calibri"/>
              </a:rPr>
              <a:t>Wine</a:t>
            </a:r>
            <a:r>
              <a:rPr spc="-20" dirty="0">
                <a:cs typeface="Calibri"/>
              </a:rPr>
              <a:t> Tasting</a:t>
            </a:r>
            <a:r>
              <a:rPr spc="-25" dirty="0">
                <a:cs typeface="Calibri"/>
              </a:rPr>
              <a:t> </a:t>
            </a:r>
            <a:r>
              <a:rPr spc="10" dirty="0">
                <a:cs typeface="Calibri"/>
              </a:rPr>
              <a:t>evenings</a:t>
            </a:r>
            <a:endParaRPr dirty="0">
              <a:cs typeface="Calibri"/>
            </a:endParaRPr>
          </a:p>
          <a:p>
            <a:pPr marL="698500" lvl="1" indent="-285750">
              <a:lnSpc>
                <a:spcPts val="2170"/>
              </a:lnSpc>
              <a:buFont typeface="Wingdings" panose="05000000000000000000" pitchFamily="2" charset="2"/>
              <a:buChar char="§"/>
              <a:tabLst>
                <a:tab pos="614680" algn="l"/>
              </a:tabLst>
            </a:pPr>
            <a:r>
              <a:rPr spc="10" dirty="0">
                <a:cs typeface="Calibri"/>
              </a:rPr>
              <a:t>Beer</a:t>
            </a:r>
            <a:r>
              <a:rPr spc="-15" dirty="0">
                <a:cs typeface="Calibri"/>
              </a:rPr>
              <a:t> </a:t>
            </a:r>
            <a:r>
              <a:rPr dirty="0">
                <a:cs typeface="Calibri"/>
              </a:rPr>
              <a:t>Festival</a:t>
            </a:r>
          </a:p>
          <a:p>
            <a:pPr marL="297815" indent="-285750">
              <a:lnSpc>
                <a:spcPct val="100000"/>
              </a:lnSpc>
              <a:spcBef>
                <a:spcPts val="125"/>
              </a:spcBef>
              <a:buFont typeface="Wingdings" panose="05000000000000000000" pitchFamily="2" charset="2"/>
              <a:buChar char="q"/>
              <a:tabLst>
                <a:tab pos="213995" algn="l"/>
              </a:tabLst>
            </a:pPr>
            <a:r>
              <a:rPr lang="en-GB" spc="-10" dirty="0">
                <a:cs typeface="Calibri"/>
              </a:rPr>
              <a:t>Broadcast </a:t>
            </a:r>
            <a:r>
              <a:rPr spc="-10" dirty="0">
                <a:cs typeface="Calibri"/>
              </a:rPr>
              <a:t>International</a:t>
            </a:r>
            <a:r>
              <a:rPr spc="-5" dirty="0">
                <a:cs typeface="Calibri"/>
              </a:rPr>
              <a:t> Rugby</a:t>
            </a:r>
            <a:r>
              <a:rPr spc="10" dirty="0">
                <a:cs typeface="Calibri"/>
              </a:rPr>
              <a:t> </a:t>
            </a:r>
            <a:r>
              <a:rPr spc="-5" dirty="0">
                <a:cs typeface="Calibri"/>
              </a:rPr>
              <a:t>Fixtures</a:t>
            </a:r>
            <a:r>
              <a:rPr lang="en-GB" spc="-5" dirty="0">
                <a:cs typeface="Calibri"/>
              </a:rPr>
              <a:t> on TV</a:t>
            </a:r>
            <a:endParaRPr dirty="0">
              <a:cs typeface="Calibri"/>
            </a:endParaRPr>
          </a:p>
          <a:p>
            <a:pPr marL="297815" marR="5080" indent="-285750">
              <a:lnSpc>
                <a:spcPct val="70000"/>
              </a:lnSpc>
              <a:spcBef>
                <a:spcPts val="880"/>
              </a:spcBef>
              <a:buFont typeface="Wingdings" panose="05000000000000000000" pitchFamily="2" charset="2"/>
              <a:buChar char="q"/>
              <a:tabLst>
                <a:tab pos="213995" algn="l"/>
              </a:tabLst>
            </a:pPr>
            <a:r>
              <a:rPr spc="-10" dirty="0">
                <a:cs typeface="Calibri"/>
              </a:rPr>
              <a:t>Outdoor </a:t>
            </a:r>
            <a:r>
              <a:rPr spc="-5" dirty="0">
                <a:cs typeface="Calibri"/>
              </a:rPr>
              <a:t>Digital </a:t>
            </a:r>
            <a:r>
              <a:rPr spc="-10" dirty="0">
                <a:cs typeface="Calibri"/>
              </a:rPr>
              <a:t>Scoreboard </a:t>
            </a:r>
            <a:r>
              <a:rPr spc="-5" dirty="0">
                <a:cs typeface="Calibri"/>
              </a:rPr>
              <a:t>with Advertising </a:t>
            </a:r>
            <a:r>
              <a:rPr spc="-459" dirty="0">
                <a:cs typeface="Calibri"/>
              </a:rPr>
              <a:t> </a:t>
            </a:r>
            <a:r>
              <a:rPr spc="-15" dirty="0">
                <a:cs typeface="Calibri"/>
              </a:rPr>
              <a:t>Revenue</a:t>
            </a:r>
            <a:r>
              <a:rPr spc="25" dirty="0">
                <a:cs typeface="Calibri"/>
              </a:rPr>
              <a:t> </a:t>
            </a:r>
            <a:r>
              <a:rPr spc="-5" dirty="0">
                <a:cs typeface="Calibri"/>
              </a:rPr>
              <a:t>Stream</a:t>
            </a:r>
            <a:endParaRPr lang="en-GB" spc="-5" dirty="0">
              <a:cs typeface="Calibri"/>
            </a:endParaRPr>
          </a:p>
          <a:p>
            <a:pPr marL="297815" marR="5080" indent="-285750">
              <a:lnSpc>
                <a:spcPct val="70000"/>
              </a:lnSpc>
              <a:spcBef>
                <a:spcPts val="880"/>
              </a:spcBef>
              <a:buFont typeface="Wingdings" panose="05000000000000000000" pitchFamily="2" charset="2"/>
              <a:buChar char="q"/>
              <a:tabLst>
                <a:tab pos="213995" algn="l"/>
              </a:tabLst>
            </a:pPr>
            <a:r>
              <a:rPr lang="en-GB" spc="5" dirty="0">
                <a:cs typeface="Calibri"/>
              </a:rPr>
              <a:t>To consider non-member events with respect to Planning Conditions</a:t>
            </a:r>
          </a:p>
          <a:p>
            <a:pPr marL="297815" indent="-285750">
              <a:lnSpc>
                <a:spcPct val="100000"/>
              </a:lnSpc>
              <a:spcBef>
                <a:spcPts val="215"/>
              </a:spcBef>
              <a:buFont typeface="Wingdings" panose="05000000000000000000" pitchFamily="2" charset="2"/>
              <a:buChar char="q"/>
              <a:tabLst>
                <a:tab pos="213995" algn="l"/>
              </a:tabLst>
            </a:pPr>
            <a:r>
              <a:rPr lang="en-GB" spc="15" dirty="0">
                <a:cs typeface="Calibri"/>
              </a:rPr>
              <a:t>Summer</a:t>
            </a:r>
            <a:r>
              <a:rPr lang="en-GB" spc="-25" dirty="0">
                <a:cs typeface="Calibri"/>
              </a:rPr>
              <a:t> </a:t>
            </a:r>
            <a:r>
              <a:rPr lang="en-GB" spc="10" dirty="0">
                <a:cs typeface="Calibri"/>
              </a:rPr>
              <a:t>Rugby</a:t>
            </a:r>
            <a:r>
              <a:rPr lang="en-GB" spc="-5" dirty="0">
                <a:cs typeface="Calibri"/>
              </a:rPr>
              <a:t> Tournaments</a:t>
            </a:r>
            <a:r>
              <a:rPr lang="en-GB" spc="-50" dirty="0">
                <a:cs typeface="Calibri"/>
              </a:rPr>
              <a:t> </a:t>
            </a:r>
            <a:r>
              <a:rPr lang="en-GB" spc="15" dirty="0">
                <a:cs typeface="Calibri"/>
              </a:rPr>
              <a:t>–</a:t>
            </a:r>
            <a:r>
              <a:rPr lang="en-GB" spc="20" dirty="0">
                <a:cs typeface="Calibri"/>
              </a:rPr>
              <a:t> </a:t>
            </a:r>
            <a:r>
              <a:rPr lang="en-GB" spc="15" dirty="0">
                <a:cs typeface="Calibri"/>
              </a:rPr>
              <a:t>7s</a:t>
            </a:r>
            <a:r>
              <a:rPr lang="en-GB" spc="-5" dirty="0">
                <a:cs typeface="Calibri"/>
              </a:rPr>
              <a:t> </a:t>
            </a:r>
            <a:r>
              <a:rPr lang="en-GB" spc="10" dirty="0">
                <a:cs typeface="Calibri"/>
              </a:rPr>
              <a:t>/</a:t>
            </a:r>
            <a:r>
              <a:rPr lang="en-GB" dirty="0">
                <a:cs typeface="Calibri"/>
              </a:rPr>
              <a:t> </a:t>
            </a:r>
            <a:r>
              <a:rPr lang="en-GB" spc="10" dirty="0">
                <a:cs typeface="Calibri"/>
              </a:rPr>
              <a:t>Charity</a:t>
            </a:r>
            <a:r>
              <a:rPr lang="en-GB" spc="-5" dirty="0">
                <a:cs typeface="Calibri"/>
              </a:rPr>
              <a:t> </a:t>
            </a:r>
            <a:r>
              <a:rPr lang="en-GB" spc="10" dirty="0">
                <a:cs typeface="Calibri"/>
              </a:rPr>
              <a:t>/</a:t>
            </a:r>
            <a:r>
              <a:rPr lang="en-GB" dirty="0">
                <a:cs typeface="Calibri"/>
              </a:rPr>
              <a:t> Forces</a:t>
            </a:r>
          </a:p>
          <a:p>
            <a:pPr marL="297815" indent="-285750">
              <a:spcBef>
                <a:spcPts val="215"/>
              </a:spcBef>
              <a:buFont typeface="Wingdings" panose="05000000000000000000" pitchFamily="2" charset="2"/>
              <a:buChar char="q"/>
              <a:tabLst>
                <a:tab pos="213995" algn="l"/>
              </a:tabLst>
            </a:pPr>
            <a:r>
              <a:rPr lang="en-GB" spc="10" dirty="0">
                <a:cs typeface="Calibri"/>
              </a:rPr>
              <a:t>Seasonal</a:t>
            </a:r>
            <a:r>
              <a:rPr lang="en-GB" spc="-30" dirty="0">
                <a:cs typeface="Calibri"/>
              </a:rPr>
              <a:t> </a:t>
            </a:r>
            <a:r>
              <a:rPr lang="en-GB" spc="5" dirty="0">
                <a:cs typeface="Calibri"/>
              </a:rPr>
              <a:t>Balls/Presentations</a:t>
            </a:r>
          </a:p>
          <a:p>
            <a:pPr marL="297815" marR="5080" indent="-285750">
              <a:lnSpc>
                <a:spcPct val="70000"/>
              </a:lnSpc>
              <a:spcBef>
                <a:spcPts val="880"/>
              </a:spcBef>
              <a:buFont typeface="Wingdings" panose="05000000000000000000" pitchFamily="2" charset="2"/>
              <a:buChar char="q"/>
              <a:tabLst>
                <a:tab pos="213995" algn="l"/>
              </a:tabLst>
            </a:pPr>
            <a:endParaRPr lang="en-GB" dirty="0">
              <a:latin typeface="+mj-lt"/>
              <a:cs typeface="Calibri"/>
            </a:endParaRPr>
          </a:p>
          <a:p>
            <a:pPr marL="213360" marR="5080" indent="-201295">
              <a:lnSpc>
                <a:spcPct val="70000"/>
              </a:lnSpc>
              <a:spcBef>
                <a:spcPts val="880"/>
              </a:spcBef>
              <a:buFont typeface="Arial"/>
              <a:buChar char="•"/>
              <a:tabLst>
                <a:tab pos="213995" algn="l"/>
              </a:tabLst>
            </a:pPr>
            <a:endParaRPr sz="2100" dirty="0">
              <a:latin typeface="Calibri"/>
              <a:cs typeface="Calibri"/>
            </a:endParaRPr>
          </a:p>
        </p:txBody>
      </p:sp>
      <p:sp>
        <p:nvSpPr>
          <p:cNvPr id="3" name="object 3"/>
          <p:cNvSpPr txBox="1">
            <a:spLocks noGrp="1"/>
          </p:cNvSpPr>
          <p:nvPr>
            <p:ph type="title"/>
          </p:nvPr>
        </p:nvSpPr>
        <p:spPr>
          <a:xfrm>
            <a:off x="3342640" y="504825"/>
            <a:ext cx="4008120" cy="574040"/>
          </a:xfrm>
          <a:prstGeom prst="rect">
            <a:avLst/>
          </a:prstGeom>
        </p:spPr>
        <p:txBody>
          <a:bodyPr vert="horz" wrap="square" lIns="0" tIns="12700" rIns="0" bIns="0" rtlCol="0">
            <a:spAutoFit/>
          </a:bodyPr>
          <a:lstStyle/>
          <a:p>
            <a:pPr marL="12700">
              <a:lnSpc>
                <a:spcPct val="100000"/>
              </a:lnSpc>
              <a:spcBef>
                <a:spcPts val="100"/>
              </a:spcBef>
            </a:pPr>
            <a:r>
              <a:rPr sz="3600" b="0" spc="-165">
                <a:solidFill>
                  <a:schemeClr val="tx2">
                    <a:lumMod val="75000"/>
                  </a:schemeClr>
                </a:solidFill>
              </a:rPr>
              <a:t>M</a:t>
            </a:r>
            <a:r>
              <a:rPr sz="3600" b="0" spc="-50">
                <a:solidFill>
                  <a:schemeClr val="tx2">
                    <a:lumMod val="75000"/>
                  </a:schemeClr>
                </a:solidFill>
              </a:rPr>
              <a:t>e</a:t>
            </a:r>
            <a:r>
              <a:rPr sz="3600" b="0" spc="-100">
                <a:solidFill>
                  <a:schemeClr val="tx2">
                    <a:lumMod val="75000"/>
                  </a:schemeClr>
                </a:solidFill>
              </a:rPr>
              <a:t>d</a:t>
            </a:r>
            <a:r>
              <a:rPr sz="3600" b="0" spc="-95">
                <a:solidFill>
                  <a:schemeClr val="tx2">
                    <a:lumMod val="75000"/>
                  </a:schemeClr>
                </a:solidFill>
              </a:rPr>
              <a:t>i</a:t>
            </a:r>
            <a:r>
              <a:rPr sz="3600" b="0" spc="-140">
                <a:solidFill>
                  <a:schemeClr val="tx2">
                    <a:lumMod val="75000"/>
                  </a:schemeClr>
                </a:solidFill>
              </a:rPr>
              <a:t>u</a:t>
            </a:r>
            <a:r>
              <a:rPr sz="3600" b="0" spc="-85">
                <a:solidFill>
                  <a:schemeClr val="tx2">
                    <a:lumMod val="75000"/>
                  </a:schemeClr>
                </a:solidFill>
              </a:rPr>
              <a:t>m</a:t>
            </a:r>
            <a:r>
              <a:rPr sz="3600" b="0" spc="-100">
                <a:solidFill>
                  <a:schemeClr val="tx2">
                    <a:lumMod val="75000"/>
                  </a:schemeClr>
                </a:solidFill>
              </a:rPr>
              <a:t> t</a:t>
            </a:r>
            <a:r>
              <a:rPr sz="3600" b="0" spc="-60">
                <a:solidFill>
                  <a:schemeClr val="tx2">
                    <a:lumMod val="75000"/>
                  </a:schemeClr>
                </a:solidFill>
              </a:rPr>
              <a:t>o</a:t>
            </a:r>
            <a:r>
              <a:rPr sz="3600" b="0" spc="-65">
                <a:solidFill>
                  <a:schemeClr val="tx2">
                    <a:lumMod val="75000"/>
                  </a:schemeClr>
                </a:solidFill>
              </a:rPr>
              <a:t> </a:t>
            </a:r>
            <a:r>
              <a:rPr sz="3600" b="0" spc="-50">
                <a:solidFill>
                  <a:schemeClr val="tx2">
                    <a:lumMod val="75000"/>
                  </a:schemeClr>
                </a:solidFill>
              </a:rPr>
              <a:t>L</a:t>
            </a:r>
            <a:r>
              <a:rPr sz="3600" b="0" spc="-70">
                <a:solidFill>
                  <a:schemeClr val="tx2">
                    <a:lumMod val="75000"/>
                  </a:schemeClr>
                </a:solidFill>
              </a:rPr>
              <a:t>o</a:t>
            </a:r>
            <a:r>
              <a:rPr sz="3600" b="0" spc="-100">
                <a:solidFill>
                  <a:schemeClr val="tx2">
                    <a:lumMod val="75000"/>
                  </a:schemeClr>
                </a:solidFill>
              </a:rPr>
              <a:t>n</a:t>
            </a:r>
            <a:r>
              <a:rPr sz="3600" b="0" spc="-20">
                <a:solidFill>
                  <a:schemeClr val="tx2">
                    <a:lumMod val="75000"/>
                  </a:schemeClr>
                </a:solidFill>
              </a:rPr>
              <a:t>g</a:t>
            </a:r>
            <a:r>
              <a:rPr sz="3600" b="0" spc="-90">
                <a:solidFill>
                  <a:schemeClr val="tx2">
                    <a:lumMod val="75000"/>
                  </a:schemeClr>
                </a:solidFill>
              </a:rPr>
              <a:t> </a:t>
            </a:r>
            <a:r>
              <a:rPr sz="3600" b="0" spc="-385">
                <a:solidFill>
                  <a:schemeClr val="tx2">
                    <a:lumMod val="75000"/>
                  </a:schemeClr>
                </a:solidFill>
              </a:rPr>
              <a:t>T</a:t>
            </a:r>
            <a:r>
              <a:rPr sz="3600" b="0" spc="-50">
                <a:solidFill>
                  <a:schemeClr val="tx2">
                    <a:lumMod val="75000"/>
                  </a:schemeClr>
                </a:solidFill>
              </a:rPr>
              <a:t>e</a:t>
            </a:r>
            <a:r>
              <a:rPr sz="3600" b="0" spc="-60">
                <a:solidFill>
                  <a:schemeClr val="tx2">
                    <a:lumMod val="75000"/>
                  </a:schemeClr>
                </a:solidFill>
              </a:rPr>
              <a:t>r</a:t>
            </a:r>
            <a:r>
              <a:rPr sz="3600" b="0" spc="-85">
                <a:solidFill>
                  <a:schemeClr val="tx2">
                    <a:lumMod val="75000"/>
                  </a:schemeClr>
                </a:solidFill>
              </a:rPr>
              <a:t>m</a:t>
            </a:r>
            <a:endParaRPr sz="3600" b="0">
              <a:solidFill>
                <a:schemeClr val="tx2">
                  <a:lumMod val="75000"/>
                </a:schemeClr>
              </a:solidFill>
            </a:endParaRPr>
          </a:p>
        </p:txBody>
      </p:sp>
      <p:sp>
        <p:nvSpPr>
          <p:cNvPr id="4" name="Slide Number Placeholder 3">
            <a:extLst>
              <a:ext uri="{FF2B5EF4-FFF2-40B4-BE49-F238E27FC236}">
                <a16:creationId xmlns:a16="http://schemas.microsoft.com/office/drawing/2014/main" id="{8C7F22DF-7753-4F2B-BB08-7B30B7DB1C88}"/>
              </a:ext>
            </a:extLst>
          </p:cNvPr>
          <p:cNvSpPr>
            <a:spLocks noGrp="1"/>
          </p:cNvSpPr>
          <p:nvPr>
            <p:ph type="sldNum" sz="quarter" idx="7"/>
          </p:nvPr>
        </p:nvSpPr>
        <p:spPr/>
        <p:txBody>
          <a:bodyPr/>
          <a:lstStyle/>
          <a:p>
            <a:fld id="{B6F15528-21DE-4FAA-801E-634DDDAF4B2B}" type="slidenum">
              <a:rPr lang="en-GB" smtClean="0"/>
              <a:t>16</a:t>
            </a:fld>
            <a:endParaRPr lang="en-GB"/>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p14:dur="250" advTm="60000">
        <p159:morph option="byObject"/>
      </p:transition>
    </mc:Choice>
    <mc:Fallback xmlns="">
      <p:transition advTm="60000">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293711" y="525643"/>
            <a:ext cx="5869305" cy="614680"/>
          </a:xfrm>
          <a:prstGeom prst="rect">
            <a:avLst/>
          </a:prstGeom>
        </p:spPr>
        <p:txBody>
          <a:bodyPr vert="horz" wrap="square" lIns="0" tIns="14605" rIns="0" bIns="0" rtlCol="0">
            <a:spAutoFit/>
          </a:bodyPr>
          <a:lstStyle/>
          <a:p>
            <a:pPr marL="12700">
              <a:lnSpc>
                <a:spcPct val="100000"/>
              </a:lnSpc>
              <a:spcBef>
                <a:spcPts val="115"/>
              </a:spcBef>
            </a:pPr>
            <a:r>
              <a:rPr b="0" spc="-30">
                <a:solidFill>
                  <a:schemeClr val="tx2">
                    <a:lumMod val="75000"/>
                  </a:schemeClr>
                </a:solidFill>
                <a:latin typeface="Calibri"/>
                <a:cs typeface="Calibri"/>
              </a:rPr>
              <a:t>Five</a:t>
            </a:r>
            <a:r>
              <a:rPr b="0" spc="-25">
                <a:solidFill>
                  <a:schemeClr val="tx2">
                    <a:lumMod val="75000"/>
                  </a:schemeClr>
                </a:solidFill>
                <a:latin typeface="Calibri"/>
                <a:cs typeface="Calibri"/>
              </a:rPr>
              <a:t> </a:t>
            </a:r>
            <a:r>
              <a:rPr b="0" spc="-30">
                <a:solidFill>
                  <a:schemeClr val="tx2">
                    <a:lumMod val="75000"/>
                  </a:schemeClr>
                </a:solidFill>
                <a:latin typeface="Calibri"/>
                <a:cs typeface="Calibri"/>
              </a:rPr>
              <a:t>year</a:t>
            </a:r>
            <a:r>
              <a:rPr b="0" spc="-65">
                <a:solidFill>
                  <a:schemeClr val="tx2">
                    <a:lumMod val="75000"/>
                  </a:schemeClr>
                </a:solidFill>
                <a:latin typeface="Calibri"/>
                <a:cs typeface="Calibri"/>
              </a:rPr>
              <a:t> </a:t>
            </a:r>
            <a:r>
              <a:rPr b="0" spc="-25">
                <a:solidFill>
                  <a:schemeClr val="tx2">
                    <a:lumMod val="75000"/>
                  </a:schemeClr>
                </a:solidFill>
                <a:latin typeface="Calibri"/>
                <a:cs typeface="Calibri"/>
              </a:rPr>
              <a:t>commercial</a:t>
            </a:r>
            <a:r>
              <a:rPr b="0" spc="-10">
                <a:solidFill>
                  <a:schemeClr val="tx2">
                    <a:lumMod val="75000"/>
                  </a:schemeClr>
                </a:solidFill>
                <a:latin typeface="Calibri"/>
                <a:cs typeface="Calibri"/>
              </a:rPr>
              <a:t> </a:t>
            </a:r>
            <a:r>
              <a:rPr b="0" spc="-45">
                <a:solidFill>
                  <a:schemeClr val="tx2">
                    <a:lumMod val="75000"/>
                  </a:schemeClr>
                </a:solidFill>
                <a:latin typeface="Calibri"/>
                <a:cs typeface="Calibri"/>
              </a:rPr>
              <a:t>forecast</a:t>
            </a:r>
          </a:p>
        </p:txBody>
      </p:sp>
      <p:sp>
        <p:nvSpPr>
          <p:cNvPr id="3" name="object 3"/>
          <p:cNvSpPr txBox="1"/>
          <p:nvPr/>
        </p:nvSpPr>
        <p:spPr>
          <a:xfrm>
            <a:off x="940843" y="1437290"/>
            <a:ext cx="8923004" cy="1090683"/>
          </a:xfrm>
          <a:prstGeom prst="rect">
            <a:avLst/>
          </a:prstGeom>
        </p:spPr>
        <p:txBody>
          <a:bodyPr vert="horz" wrap="square" lIns="0" tIns="92075" rIns="0" bIns="0" rtlCol="0">
            <a:spAutoFit/>
          </a:bodyPr>
          <a:lstStyle/>
          <a:p>
            <a:pPr marL="297815" indent="-285750">
              <a:lnSpc>
                <a:spcPct val="100000"/>
              </a:lnSpc>
              <a:spcBef>
                <a:spcPts val="725"/>
              </a:spcBef>
              <a:buFont typeface="Wingdings" panose="05000000000000000000" pitchFamily="2" charset="2"/>
              <a:buChar char="q"/>
              <a:tabLst>
                <a:tab pos="213995" algn="l"/>
              </a:tabLst>
            </a:pPr>
            <a:r>
              <a:rPr spc="-10" dirty="0">
                <a:latin typeface="Calibri"/>
                <a:cs typeface="Calibri"/>
              </a:rPr>
              <a:t>Modest</a:t>
            </a:r>
            <a:r>
              <a:rPr spc="15" dirty="0">
                <a:latin typeface="Calibri"/>
                <a:cs typeface="Calibri"/>
              </a:rPr>
              <a:t> </a:t>
            </a:r>
            <a:r>
              <a:rPr lang="en-GB" spc="15" dirty="0">
                <a:latin typeface="Calibri"/>
                <a:cs typeface="Calibri"/>
              </a:rPr>
              <a:t>income forecast </a:t>
            </a:r>
            <a:r>
              <a:rPr dirty="0">
                <a:latin typeface="Calibri"/>
                <a:cs typeface="Calibri"/>
              </a:rPr>
              <a:t>in</a:t>
            </a:r>
            <a:r>
              <a:rPr spc="15" dirty="0">
                <a:latin typeface="Calibri"/>
                <a:cs typeface="Calibri"/>
              </a:rPr>
              <a:t> </a:t>
            </a:r>
            <a:r>
              <a:rPr spc="-20" dirty="0">
                <a:latin typeface="Calibri"/>
                <a:cs typeface="Calibri"/>
              </a:rPr>
              <a:t>years</a:t>
            </a:r>
            <a:r>
              <a:rPr spc="25" dirty="0">
                <a:latin typeface="Calibri"/>
                <a:cs typeface="Calibri"/>
              </a:rPr>
              <a:t> </a:t>
            </a:r>
            <a:r>
              <a:rPr dirty="0">
                <a:latin typeface="Calibri"/>
                <a:cs typeface="Calibri"/>
              </a:rPr>
              <a:t>1</a:t>
            </a:r>
            <a:r>
              <a:rPr spc="-30" dirty="0">
                <a:latin typeface="Calibri"/>
                <a:cs typeface="Calibri"/>
              </a:rPr>
              <a:t> </a:t>
            </a:r>
            <a:r>
              <a:rPr spc="-10" dirty="0">
                <a:latin typeface="Calibri"/>
                <a:cs typeface="Calibri"/>
              </a:rPr>
              <a:t>to </a:t>
            </a:r>
            <a:r>
              <a:rPr dirty="0">
                <a:latin typeface="Calibri"/>
                <a:cs typeface="Calibri"/>
              </a:rPr>
              <a:t>2</a:t>
            </a:r>
            <a:r>
              <a:rPr spc="-10" dirty="0">
                <a:latin typeface="Calibri"/>
                <a:cs typeface="Calibri"/>
              </a:rPr>
              <a:t> </a:t>
            </a:r>
            <a:r>
              <a:rPr lang="en-GB" spc="-10" dirty="0">
                <a:latin typeface="Calibri"/>
                <a:cs typeface="Calibri"/>
              </a:rPr>
              <a:t>with restart capex impacts </a:t>
            </a:r>
            <a:r>
              <a:rPr lang="en-GB" spc="-10">
                <a:latin typeface="Calibri"/>
                <a:cs typeface="Calibri"/>
              </a:rPr>
              <a:t>and estimated incomes</a:t>
            </a:r>
            <a:r>
              <a:rPr lang="en-GB">
                <a:latin typeface="Calibri"/>
                <a:cs typeface="Calibri"/>
              </a:rPr>
              <a:t>.</a:t>
            </a:r>
            <a:endParaRPr lang="en-GB" dirty="0">
              <a:latin typeface="Calibri"/>
              <a:cs typeface="Calibri"/>
            </a:endParaRPr>
          </a:p>
          <a:p>
            <a:pPr marL="297815" indent="-285750">
              <a:lnSpc>
                <a:spcPct val="100000"/>
              </a:lnSpc>
              <a:spcBef>
                <a:spcPts val="725"/>
              </a:spcBef>
              <a:buFont typeface="Wingdings" panose="05000000000000000000" pitchFamily="2" charset="2"/>
              <a:buChar char="q"/>
              <a:tabLst>
                <a:tab pos="213995" algn="l"/>
              </a:tabLst>
            </a:pPr>
            <a:r>
              <a:rPr lang="en-GB" dirty="0">
                <a:latin typeface="Calibri"/>
                <a:cs typeface="Calibri"/>
              </a:rPr>
              <a:t>Considerable increases in energy costs to accommodate in the budgets.</a:t>
            </a:r>
            <a:endParaRPr dirty="0">
              <a:latin typeface="Calibri"/>
              <a:cs typeface="Calibri"/>
            </a:endParaRPr>
          </a:p>
          <a:p>
            <a:pPr marL="297815" indent="-285750">
              <a:lnSpc>
                <a:spcPct val="100000"/>
              </a:lnSpc>
              <a:spcBef>
                <a:spcPts val="625"/>
              </a:spcBef>
              <a:buFont typeface="Wingdings" panose="05000000000000000000" pitchFamily="2" charset="2"/>
              <a:buChar char="q"/>
              <a:tabLst>
                <a:tab pos="213995" algn="l"/>
              </a:tabLst>
            </a:pPr>
            <a:r>
              <a:rPr spc="-5" dirty="0">
                <a:latin typeface="Calibri"/>
                <a:cs typeface="Calibri"/>
              </a:rPr>
              <a:t>Optimistic</a:t>
            </a:r>
            <a:r>
              <a:rPr dirty="0">
                <a:latin typeface="Calibri"/>
                <a:cs typeface="Calibri"/>
              </a:rPr>
              <a:t> </a:t>
            </a:r>
            <a:r>
              <a:rPr spc="-15" dirty="0">
                <a:latin typeface="Calibri"/>
                <a:cs typeface="Calibri"/>
              </a:rPr>
              <a:t>growth</a:t>
            </a:r>
            <a:r>
              <a:rPr spc="15" dirty="0">
                <a:latin typeface="Calibri"/>
                <a:cs typeface="Calibri"/>
              </a:rPr>
              <a:t> </a:t>
            </a:r>
            <a:r>
              <a:rPr spc="-10" dirty="0">
                <a:latin typeface="Calibri"/>
                <a:cs typeface="Calibri"/>
              </a:rPr>
              <a:t>of</a:t>
            </a:r>
            <a:r>
              <a:rPr spc="-5" dirty="0">
                <a:latin typeface="Calibri"/>
                <a:cs typeface="Calibri"/>
              </a:rPr>
              <a:t> </a:t>
            </a:r>
            <a:r>
              <a:rPr lang="en-GB" spc="-5" dirty="0" err="1">
                <a:latin typeface="Calibri"/>
                <a:cs typeface="Calibri"/>
              </a:rPr>
              <a:t>i</a:t>
            </a:r>
            <a:r>
              <a:rPr dirty="0">
                <a:latin typeface="Calibri"/>
                <a:cs typeface="Calibri"/>
              </a:rPr>
              <a:t>n</a:t>
            </a:r>
            <a:r>
              <a:rPr lang="en-GB" dirty="0">
                <a:latin typeface="Calibri"/>
                <a:cs typeface="Calibri"/>
              </a:rPr>
              <a:t>come</a:t>
            </a:r>
            <a:r>
              <a:rPr dirty="0">
                <a:latin typeface="Calibri"/>
                <a:cs typeface="Calibri"/>
              </a:rPr>
              <a:t> </a:t>
            </a:r>
            <a:r>
              <a:rPr lang="en-GB" dirty="0">
                <a:latin typeface="Calibri"/>
                <a:cs typeface="Calibri"/>
              </a:rPr>
              <a:t>7.5% to 8% in </a:t>
            </a:r>
            <a:r>
              <a:rPr spc="-20" dirty="0">
                <a:latin typeface="Calibri"/>
                <a:cs typeface="Calibri"/>
              </a:rPr>
              <a:t>years</a:t>
            </a:r>
            <a:r>
              <a:rPr spc="25" dirty="0">
                <a:latin typeface="Calibri"/>
                <a:cs typeface="Calibri"/>
              </a:rPr>
              <a:t> </a:t>
            </a:r>
            <a:r>
              <a:rPr dirty="0">
                <a:latin typeface="Calibri"/>
                <a:cs typeface="Calibri"/>
              </a:rPr>
              <a:t>3</a:t>
            </a:r>
            <a:r>
              <a:rPr spc="-10" dirty="0">
                <a:latin typeface="Calibri"/>
                <a:cs typeface="Calibri"/>
              </a:rPr>
              <a:t> </a:t>
            </a:r>
            <a:r>
              <a:rPr spc="-20" dirty="0">
                <a:latin typeface="Calibri"/>
                <a:cs typeface="Calibri"/>
              </a:rPr>
              <a:t>to</a:t>
            </a:r>
            <a:r>
              <a:rPr spc="-10" dirty="0">
                <a:latin typeface="Calibri"/>
                <a:cs typeface="Calibri"/>
              </a:rPr>
              <a:t> </a:t>
            </a:r>
            <a:r>
              <a:rPr dirty="0">
                <a:latin typeface="Calibri"/>
                <a:cs typeface="Calibri"/>
              </a:rPr>
              <a:t>5</a:t>
            </a:r>
            <a:r>
              <a:rPr spc="-10" dirty="0">
                <a:latin typeface="Calibri"/>
                <a:cs typeface="Calibri"/>
              </a:rPr>
              <a:t> </a:t>
            </a:r>
            <a:r>
              <a:rPr dirty="0">
                <a:latin typeface="Calibri"/>
                <a:cs typeface="Calibri"/>
              </a:rPr>
              <a:t>as</a:t>
            </a:r>
            <a:r>
              <a:rPr spc="10" dirty="0">
                <a:latin typeface="Calibri"/>
                <a:cs typeface="Calibri"/>
              </a:rPr>
              <a:t> </a:t>
            </a:r>
            <a:r>
              <a:rPr spc="-20" dirty="0">
                <a:latin typeface="Calibri"/>
                <a:cs typeface="Calibri"/>
              </a:rPr>
              <a:t>we</a:t>
            </a:r>
            <a:r>
              <a:rPr spc="30" dirty="0">
                <a:latin typeface="Calibri"/>
                <a:cs typeface="Calibri"/>
              </a:rPr>
              <a:t> </a:t>
            </a:r>
            <a:r>
              <a:rPr spc="-10" dirty="0">
                <a:latin typeface="Calibri"/>
                <a:cs typeface="Calibri"/>
              </a:rPr>
              <a:t>drive</a:t>
            </a:r>
            <a:r>
              <a:rPr spc="10" dirty="0">
                <a:latin typeface="Calibri"/>
                <a:cs typeface="Calibri"/>
              </a:rPr>
              <a:t> </a:t>
            </a:r>
            <a:r>
              <a:rPr spc="-5" dirty="0">
                <a:latin typeface="Calibri"/>
                <a:cs typeface="Calibri"/>
              </a:rPr>
              <a:t>our</a:t>
            </a:r>
            <a:r>
              <a:rPr spc="10" dirty="0">
                <a:latin typeface="Calibri"/>
                <a:cs typeface="Calibri"/>
              </a:rPr>
              <a:t> </a:t>
            </a:r>
            <a:r>
              <a:rPr spc="-10" dirty="0">
                <a:latin typeface="Calibri"/>
                <a:cs typeface="Calibri"/>
              </a:rPr>
              <a:t>commercial</a:t>
            </a:r>
            <a:r>
              <a:rPr spc="5" dirty="0">
                <a:latin typeface="Calibri"/>
                <a:cs typeface="Calibri"/>
              </a:rPr>
              <a:t> </a:t>
            </a:r>
            <a:r>
              <a:rPr spc="-5" dirty="0">
                <a:latin typeface="Calibri"/>
                <a:cs typeface="Calibri"/>
              </a:rPr>
              <a:t>planning</a:t>
            </a:r>
            <a:r>
              <a:rPr lang="en-GB" spc="-5" dirty="0">
                <a:latin typeface="Calibri"/>
                <a:cs typeface="Calibri"/>
              </a:rPr>
              <a:t>.</a:t>
            </a:r>
            <a:endParaRPr dirty="0">
              <a:latin typeface="Calibri"/>
              <a:cs typeface="Calibri"/>
            </a:endParaRPr>
          </a:p>
        </p:txBody>
      </p:sp>
      <p:sp>
        <p:nvSpPr>
          <p:cNvPr id="4" name="Slide Number Placeholder 3">
            <a:extLst>
              <a:ext uri="{FF2B5EF4-FFF2-40B4-BE49-F238E27FC236}">
                <a16:creationId xmlns:a16="http://schemas.microsoft.com/office/drawing/2014/main" id="{CCB92331-16C5-42B1-A311-8AC0C8B1CCD9}"/>
              </a:ext>
            </a:extLst>
          </p:cNvPr>
          <p:cNvSpPr>
            <a:spLocks noGrp="1"/>
          </p:cNvSpPr>
          <p:nvPr>
            <p:ph type="sldNum" sz="quarter" idx="7"/>
          </p:nvPr>
        </p:nvSpPr>
        <p:spPr/>
        <p:txBody>
          <a:bodyPr/>
          <a:lstStyle/>
          <a:p>
            <a:fld id="{B6F15528-21DE-4FAA-801E-634DDDAF4B2B}" type="slidenum">
              <a:rPr lang="en-GB" smtClean="0"/>
              <a:t>17</a:t>
            </a:fld>
            <a:endParaRPr lang="en-GB"/>
          </a:p>
        </p:txBody>
      </p:sp>
      <p:graphicFrame>
        <p:nvGraphicFramePr>
          <p:cNvPr id="18" name="Table 18">
            <a:extLst>
              <a:ext uri="{FF2B5EF4-FFF2-40B4-BE49-F238E27FC236}">
                <a16:creationId xmlns:a16="http://schemas.microsoft.com/office/drawing/2014/main" id="{DD3060D9-D918-2F62-1AF4-5A49514C7810}"/>
              </a:ext>
            </a:extLst>
          </p:cNvPr>
          <p:cNvGraphicFramePr>
            <a:graphicFrameLocks noGrp="1"/>
          </p:cNvGraphicFramePr>
          <p:nvPr>
            <p:extLst>
              <p:ext uri="{D42A27DB-BD31-4B8C-83A1-F6EECF244321}">
                <p14:modId xmlns:p14="http://schemas.microsoft.com/office/powerpoint/2010/main" val="1028540110"/>
              </p:ext>
            </p:extLst>
          </p:nvPr>
        </p:nvGraphicFramePr>
        <p:xfrm>
          <a:off x="940842" y="2851719"/>
          <a:ext cx="8366760" cy="3310890"/>
        </p:xfrm>
        <a:graphic>
          <a:graphicData uri="http://schemas.openxmlformats.org/drawingml/2006/table">
            <a:tbl>
              <a:tblPr firstRow="1" bandRow="1">
                <a:tableStyleId>{5C22544A-7EE6-4342-B048-85BDC9FD1C3A}</a:tableStyleId>
              </a:tblPr>
              <a:tblGrid>
                <a:gridCol w="2541660">
                  <a:extLst>
                    <a:ext uri="{9D8B030D-6E8A-4147-A177-3AD203B41FA5}">
                      <a16:colId xmlns:a16="http://schemas.microsoft.com/office/drawing/2014/main" val="691625464"/>
                    </a:ext>
                  </a:extLst>
                </a:gridCol>
                <a:gridCol w="1274324">
                  <a:extLst>
                    <a:ext uri="{9D8B030D-6E8A-4147-A177-3AD203B41FA5}">
                      <a16:colId xmlns:a16="http://schemas.microsoft.com/office/drawing/2014/main" val="388272118"/>
                    </a:ext>
                  </a:extLst>
                </a:gridCol>
                <a:gridCol w="1274323">
                  <a:extLst>
                    <a:ext uri="{9D8B030D-6E8A-4147-A177-3AD203B41FA5}">
                      <a16:colId xmlns:a16="http://schemas.microsoft.com/office/drawing/2014/main" val="3682025286"/>
                    </a:ext>
                  </a:extLst>
                </a:gridCol>
                <a:gridCol w="1075771">
                  <a:extLst>
                    <a:ext uri="{9D8B030D-6E8A-4147-A177-3AD203B41FA5}">
                      <a16:colId xmlns:a16="http://schemas.microsoft.com/office/drawing/2014/main" val="852189424"/>
                    </a:ext>
                  </a:extLst>
                </a:gridCol>
                <a:gridCol w="1147864">
                  <a:extLst>
                    <a:ext uri="{9D8B030D-6E8A-4147-A177-3AD203B41FA5}">
                      <a16:colId xmlns:a16="http://schemas.microsoft.com/office/drawing/2014/main" val="3997723020"/>
                    </a:ext>
                  </a:extLst>
                </a:gridCol>
                <a:gridCol w="1052818">
                  <a:extLst>
                    <a:ext uri="{9D8B030D-6E8A-4147-A177-3AD203B41FA5}">
                      <a16:colId xmlns:a16="http://schemas.microsoft.com/office/drawing/2014/main" val="4006707386"/>
                    </a:ext>
                  </a:extLst>
                </a:gridCol>
              </a:tblGrid>
              <a:tr h="370840">
                <a:tc>
                  <a:txBody>
                    <a:bodyPr/>
                    <a:lstStyle/>
                    <a:p>
                      <a:pPr algn="l" fontAlgn="b"/>
                      <a:r>
                        <a:rPr lang="en-GB" sz="1600" b="1" i="0" u="none" strike="noStrike" baseline="0" dirty="0">
                          <a:solidFill>
                            <a:srgbClr val="000000"/>
                          </a:solidFill>
                          <a:effectLst/>
                          <a:latin typeface="Calibri" panose="020F0502020204030204" pitchFamily="34" charset="0"/>
                        </a:rPr>
                        <a:t>Summary</a:t>
                      </a:r>
                    </a:p>
                  </a:txBody>
                  <a:tcPr marL="9525" marR="9525" marT="9525" anchor="b"/>
                </a:tc>
                <a:tc>
                  <a:txBody>
                    <a:bodyPr/>
                    <a:lstStyle/>
                    <a:p>
                      <a:pPr algn="ctr" fontAlgn="b"/>
                      <a:r>
                        <a:rPr lang="en-GB" sz="1600" b="1" i="0" u="none" strike="noStrike" baseline="0" dirty="0">
                          <a:solidFill>
                            <a:srgbClr val="000000"/>
                          </a:solidFill>
                          <a:effectLst/>
                          <a:latin typeface="Calibri" panose="020F0502020204030204" pitchFamily="34" charset="0"/>
                        </a:rPr>
                        <a:t>Year 1</a:t>
                      </a:r>
                    </a:p>
                  </a:txBody>
                  <a:tcPr marL="9525" marR="9525" marT="9525" anchor="b"/>
                </a:tc>
                <a:tc>
                  <a:txBody>
                    <a:bodyPr/>
                    <a:lstStyle/>
                    <a:p>
                      <a:pPr algn="ctr" fontAlgn="b"/>
                      <a:r>
                        <a:rPr lang="en-GB" sz="1600" b="1" i="0" u="none" strike="noStrike" baseline="0" dirty="0">
                          <a:solidFill>
                            <a:srgbClr val="000000"/>
                          </a:solidFill>
                          <a:effectLst/>
                          <a:latin typeface="Calibri" panose="020F0502020204030204" pitchFamily="34" charset="0"/>
                        </a:rPr>
                        <a:t>Year 2</a:t>
                      </a:r>
                    </a:p>
                  </a:txBody>
                  <a:tcPr marL="9525" marR="9525" marT="9525" anchor="b"/>
                </a:tc>
                <a:tc>
                  <a:txBody>
                    <a:bodyPr/>
                    <a:lstStyle/>
                    <a:p>
                      <a:pPr algn="ctr" fontAlgn="b"/>
                      <a:r>
                        <a:rPr lang="en-GB" sz="1600" b="1" i="0" u="none" strike="noStrike" baseline="0" dirty="0">
                          <a:solidFill>
                            <a:srgbClr val="000000"/>
                          </a:solidFill>
                          <a:effectLst/>
                          <a:latin typeface="Calibri" panose="020F0502020204030204" pitchFamily="34" charset="0"/>
                        </a:rPr>
                        <a:t>Year 3</a:t>
                      </a:r>
                    </a:p>
                  </a:txBody>
                  <a:tcPr marL="9525" marR="9525" marT="9525" anchor="b"/>
                </a:tc>
                <a:tc>
                  <a:txBody>
                    <a:bodyPr/>
                    <a:lstStyle/>
                    <a:p>
                      <a:pPr algn="ctr" fontAlgn="b"/>
                      <a:r>
                        <a:rPr lang="en-GB" sz="1600" b="1" i="0" u="none" strike="noStrike" baseline="0" dirty="0">
                          <a:solidFill>
                            <a:srgbClr val="000000"/>
                          </a:solidFill>
                          <a:effectLst/>
                          <a:latin typeface="Calibri" panose="020F0502020204030204" pitchFamily="34" charset="0"/>
                        </a:rPr>
                        <a:t>Year 4</a:t>
                      </a:r>
                    </a:p>
                  </a:txBody>
                  <a:tcPr marL="9525" marR="9525" marT="9525" anchor="b"/>
                </a:tc>
                <a:tc>
                  <a:txBody>
                    <a:bodyPr/>
                    <a:lstStyle/>
                    <a:p>
                      <a:pPr algn="ctr" fontAlgn="b"/>
                      <a:r>
                        <a:rPr lang="en-GB" sz="1600" b="1" i="0" u="none" strike="noStrike" baseline="0" dirty="0">
                          <a:solidFill>
                            <a:srgbClr val="000000"/>
                          </a:solidFill>
                          <a:effectLst/>
                          <a:latin typeface="Calibri" panose="020F0502020204030204" pitchFamily="34" charset="0"/>
                        </a:rPr>
                        <a:t>Year 5</a:t>
                      </a:r>
                    </a:p>
                  </a:txBody>
                  <a:tcPr marL="9525" marR="9525" marT="9525" anchor="b"/>
                </a:tc>
                <a:extLst>
                  <a:ext uri="{0D108BD9-81ED-4DB2-BD59-A6C34878D82A}">
                    <a16:rowId xmlns:a16="http://schemas.microsoft.com/office/drawing/2014/main" val="3119754908"/>
                  </a:ext>
                </a:extLst>
              </a:tr>
              <a:tr h="370840">
                <a:tc>
                  <a:txBody>
                    <a:bodyPr/>
                    <a:lstStyle/>
                    <a:p>
                      <a:pPr algn="l" fontAlgn="b"/>
                      <a:r>
                        <a:rPr lang="en-GB" sz="1600" b="0" i="0" u="none" strike="noStrike" baseline="0" dirty="0">
                          <a:solidFill>
                            <a:srgbClr val="000000"/>
                          </a:solidFill>
                          <a:effectLst/>
                          <a:latin typeface="Calibri" panose="020F0502020204030204" pitchFamily="34" charset="0"/>
                        </a:rPr>
                        <a:t>Total Income</a:t>
                      </a:r>
                    </a:p>
                  </a:txBody>
                  <a:tcPr marL="9525" marR="9525" marT="9525" anchor="b"/>
                </a:tc>
                <a:tc>
                  <a:txBody>
                    <a:bodyPr/>
                    <a:lstStyle/>
                    <a:p>
                      <a:pPr algn="r" fontAlgn="b"/>
                      <a:r>
                        <a:rPr lang="en-GB" sz="1600" b="0" i="0" u="none" strike="noStrike" baseline="0" dirty="0">
                          <a:solidFill>
                            <a:srgbClr val="000000"/>
                          </a:solidFill>
                          <a:effectLst/>
                          <a:latin typeface="Calibri" panose="020F0502020204030204" pitchFamily="34" charset="0"/>
                        </a:rPr>
                        <a:t>71,400 </a:t>
                      </a:r>
                    </a:p>
                  </a:txBody>
                  <a:tcPr marL="9525" marR="9525" marT="9525" anchor="b"/>
                </a:tc>
                <a:tc>
                  <a:txBody>
                    <a:bodyPr/>
                    <a:lstStyle/>
                    <a:p>
                      <a:pPr algn="r" fontAlgn="b"/>
                      <a:r>
                        <a:rPr lang="en-GB" sz="1600" b="0" i="0" u="none" strike="noStrike" baseline="0" dirty="0">
                          <a:solidFill>
                            <a:srgbClr val="000000"/>
                          </a:solidFill>
                          <a:effectLst/>
                          <a:latin typeface="Calibri" panose="020F0502020204030204" pitchFamily="34" charset="0"/>
                        </a:rPr>
                        <a:t>78,720 </a:t>
                      </a:r>
                    </a:p>
                  </a:txBody>
                  <a:tcPr marL="9525" marR="9525" marT="9525" anchor="b"/>
                </a:tc>
                <a:tc>
                  <a:txBody>
                    <a:bodyPr/>
                    <a:lstStyle/>
                    <a:p>
                      <a:pPr algn="r" fontAlgn="b"/>
                      <a:r>
                        <a:rPr lang="en-GB" sz="1600" b="0" i="0" u="none" strike="noStrike" baseline="0" dirty="0">
                          <a:solidFill>
                            <a:srgbClr val="000000"/>
                          </a:solidFill>
                          <a:effectLst/>
                          <a:latin typeface="Calibri" panose="020F0502020204030204" pitchFamily="34" charset="0"/>
                        </a:rPr>
                        <a:t>84,572 </a:t>
                      </a:r>
                    </a:p>
                  </a:txBody>
                  <a:tcPr marL="9525" marR="9525" marT="9525" anchor="b"/>
                </a:tc>
                <a:tc>
                  <a:txBody>
                    <a:bodyPr/>
                    <a:lstStyle/>
                    <a:p>
                      <a:pPr algn="r" fontAlgn="b"/>
                      <a:r>
                        <a:rPr lang="en-GB" sz="1600" b="0" i="0" u="none" strike="noStrike" baseline="0">
                          <a:solidFill>
                            <a:srgbClr val="000000"/>
                          </a:solidFill>
                          <a:effectLst/>
                          <a:latin typeface="Calibri" panose="020F0502020204030204" pitchFamily="34" charset="0"/>
                        </a:rPr>
                        <a:t>91,009 </a:t>
                      </a:r>
                    </a:p>
                  </a:txBody>
                  <a:tcPr marL="9525" marR="9525" marT="9525" anchor="b"/>
                </a:tc>
                <a:tc>
                  <a:txBody>
                    <a:bodyPr/>
                    <a:lstStyle/>
                    <a:p>
                      <a:pPr algn="r" fontAlgn="b"/>
                      <a:r>
                        <a:rPr lang="en-GB" sz="1600" b="0" i="0" u="none" strike="noStrike" baseline="0">
                          <a:solidFill>
                            <a:srgbClr val="000000"/>
                          </a:solidFill>
                          <a:effectLst/>
                          <a:latin typeface="Calibri" panose="020F0502020204030204" pitchFamily="34" charset="0"/>
                        </a:rPr>
                        <a:t>98,090 </a:t>
                      </a:r>
                    </a:p>
                  </a:txBody>
                  <a:tcPr marL="9525" marR="9525" marT="9525" anchor="b"/>
                </a:tc>
                <a:extLst>
                  <a:ext uri="{0D108BD9-81ED-4DB2-BD59-A6C34878D82A}">
                    <a16:rowId xmlns:a16="http://schemas.microsoft.com/office/drawing/2014/main" val="456404576"/>
                  </a:ext>
                </a:extLst>
              </a:tr>
              <a:tr h="370840">
                <a:tc>
                  <a:txBody>
                    <a:bodyPr/>
                    <a:lstStyle/>
                    <a:p>
                      <a:pPr algn="l" fontAlgn="b"/>
                      <a:r>
                        <a:rPr lang="en-GB" sz="1600" b="0" i="0" u="none" strike="noStrike" baseline="0" dirty="0">
                          <a:solidFill>
                            <a:srgbClr val="000000"/>
                          </a:solidFill>
                          <a:effectLst/>
                          <a:latin typeface="Calibri" panose="020F0502020204030204" pitchFamily="34" charset="0"/>
                        </a:rPr>
                        <a:t>Total expenditure</a:t>
                      </a:r>
                    </a:p>
                  </a:txBody>
                  <a:tcPr marL="9525" marR="9525" marT="9525" anchor="b"/>
                </a:tc>
                <a:tc>
                  <a:txBody>
                    <a:bodyPr/>
                    <a:lstStyle/>
                    <a:p>
                      <a:pPr algn="r" fontAlgn="b"/>
                      <a:r>
                        <a:rPr lang="en-GB" sz="1600" b="0" i="0" u="none" strike="noStrike" baseline="0">
                          <a:solidFill>
                            <a:srgbClr val="000000"/>
                          </a:solidFill>
                          <a:effectLst/>
                          <a:latin typeface="Calibri" panose="020F0502020204030204" pitchFamily="34" charset="0"/>
                        </a:rPr>
                        <a:t> 79,185 </a:t>
                      </a:r>
                    </a:p>
                  </a:txBody>
                  <a:tcPr marL="9525" marR="9525" marT="9525" anchor="b"/>
                </a:tc>
                <a:tc>
                  <a:txBody>
                    <a:bodyPr/>
                    <a:lstStyle/>
                    <a:p>
                      <a:pPr algn="r" fontAlgn="b"/>
                      <a:r>
                        <a:rPr lang="en-GB" sz="1600" b="0" i="0" u="none" strike="noStrike" baseline="0">
                          <a:solidFill>
                            <a:srgbClr val="000000"/>
                          </a:solidFill>
                          <a:effectLst/>
                          <a:latin typeface="Calibri" panose="020F0502020204030204" pitchFamily="34" charset="0"/>
                        </a:rPr>
                        <a:t> 80,931 </a:t>
                      </a:r>
                    </a:p>
                  </a:txBody>
                  <a:tcPr marL="9525" marR="9525" marT="9525" anchor="b"/>
                </a:tc>
                <a:tc>
                  <a:txBody>
                    <a:bodyPr/>
                    <a:lstStyle/>
                    <a:p>
                      <a:pPr algn="r" fontAlgn="b"/>
                      <a:r>
                        <a:rPr lang="en-GB" sz="1600" b="0" i="0" u="none" strike="noStrike" baseline="0" dirty="0">
                          <a:solidFill>
                            <a:srgbClr val="000000"/>
                          </a:solidFill>
                          <a:effectLst/>
                          <a:latin typeface="Calibri" panose="020F0502020204030204" pitchFamily="34" charset="0"/>
                        </a:rPr>
                        <a:t> 84,421 </a:t>
                      </a:r>
                    </a:p>
                  </a:txBody>
                  <a:tcPr marL="9525" marR="9525" marT="9525" anchor="b"/>
                </a:tc>
                <a:tc>
                  <a:txBody>
                    <a:bodyPr/>
                    <a:lstStyle/>
                    <a:p>
                      <a:pPr algn="r" fontAlgn="b"/>
                      <a:r>
                        <a:rPr lang="en-GB" sz="1600" b="0" i="0" u="none" strike="noStrike" baseline="0">
                          <a:solidFill>
                            <a:srgbClr val="000000"/>
                          </a:solidFill>
                          <a:effectLst/>
                          <a:latin typeface="Calibri" panose="020F0502020204030204" pitchFamily="34" charset="0"/>
                        </a:rPr>
                        <a:t> 88,169 </a:t>
                      </a:r>
                    </a:p>
                  </a:txBody>
                  <a:tcPr marL="9525" marR="9525" marT="9525" anchor="b"/>
                </a:tc>
                <a:tc>
                  <a:txBody>
                    <a:bodyPr/>
                    <a:lstStyle/>
                    <a:p>
                      <a:pPr algn="r" fontAlgn="b"/>
                      <a:r>
                        <a:rPr lang="en-GB" sz="1600" b="0" i="0" u="none" strike="noStrike" baseline="0">
                          <a:solidFill>
                            <a:srgbClr val="000000"/>
                          </a:solidFill>
                          <a:effectLst/>
                          <a:latin typeface="Calibri" panose="020F0502020204030204" pitchFamily="34" charset="0"/>
                        </a:rPr>
                        <a:t> 92,199 </a:t>
                      </a:r>
                    </a:p>
                  </a:txBody>
                  <a:tcPr marL="9525" marR="9525" marT="9525" anchor="b"/>
                </a:tc>
                <a:extLst>
                  <a:ext uri="{0D108BD9-81ED-4DB2-BD59-A6C34878D82A}">
                    <a16:rowId xmlns:a16="http://schemas.microsoft.com/office/drawing/2014/main" val="1427357847"/>
                  </a:ext>
                </a:extLst>
              </a:tr>
              <a:tr h="370840">
                <a:tc>
                  <a:txBody>
                    <a:bodyPr/>
                    <a:lstStyle/>
                    <a:p>
                      <a:pPr algn="l" fontAlgn="b"/>
                      <a:r>
                        <a:rPr lang="en-GB" sz="1600" b="0" i="0" u="none" strike="noStrike" baseline="0">
                          <a:solidFill>
                            <a:srgbClr val="000000"/>
                          </a:solidFill>
                          <a:effectLst/>
                          <a:latin typeface="Calibri" panose="020F0502020204030204" pitchFamily="34" charset="0"/>
                        </a:rPr>
                        <a:t>Income less expenditure (before capex)</a:t>
                      </a:r>
                    </a:p>
                  </a:txBody>
                  <a:tcPr marL="9525" marR="9525" marT="9525" anchor="b"/>
                </a:tc>
                <a:tc>
                  <a:txBody>
                    <a:bodyPr/>
                    <a:lstStyle/>
                    <a:p>
                      <a:pPr algn="r" fontAlgn="b"/>
                      <a:r>
                        <a:rPr lang="en-GB" sz="1600" b="0" i="0" u="none" strike="noStrike" baseline="0">
                          <a:solidFill>
                            <a:srgbClr val="000000"/>
                          </a:solidFill>
                          <a:effectLst/>
                          <a:latin typeface="Calibri" panose="020F0502020204030204" pitchFamily="34" charset="0"/>
                        </a:rPr>
                        <a:t>(7,785) </a:t>
                      </a:r>
                    </a:p>
                  </a:txBody>
                  <a:tcPr marL="9525" marR="9525" marT="9525" anchor="b"/>
                </a:tc>
                <a:tc>
                  <a:txBody>
                    <a:bodyPr/>
                    <a:lstStyle/>
                    <a:p>
                      <a:pPr algn="r" fontAlgn="b"/>
                      <a:r>
                        <a:rPr lang="en-GB" sz="1600" b="0" i="0" u="none" strike="noStrike" baseline="0">
                          <a:solidFill>
                            <a:srgbClr val="000000"/>
                          </a:solidFill>
                          <a:effectLst/>
                          <a:latin typeface="Calibri" panose="020F0502020204030204" pitchFamily="34" charset="0"/>
                        </a:rPr>
                        <a:t>(2,211) </a:t>
                      </a:r>
                    </a:p>
                  </a:txBody>
                  <a:tcPr marL="9525" marR="9525" marT="9525" anchor="b"/>
                </a:tc>
                <a:tc>
                  <a:txBody>
                    <a:bodyPr/>
                    <a:lstStyle/>
                    <a:p>
                      <a:pPr algn="r" fontAlgn="b"/>
                      <a:r>
                        <a:rPr lang="en-GB" sz="1600" b="0" i="0" u="none" strike="noStrike" baseline="0" dirty="0">
                          <a:solidFill>
                            <a:srgbClr val="000000"/>
                          </a:solidFill>
                          <a:effectLst/>
                          <a:latin typeface="Calibri" panose="020F0502020204030204" pitchFamily="34" charset="0"/>
                        </a:rPr>
                        <a:t> 151 </a:t>
                      </a:r>
                    </a:p>
                  </a:txBody>
                  <a:tcPr marL="9525" marR="9525" marT="9525" anchor="b"/>
                </a:tc>
                <a:tc>
                  <a:txBody>
                    <a:bodyPr/>
                    <a:lstStyle/>
                    <a:p>
                      <a:pPr algn="r" fontAlgn="b"/>
                      <a:r>
                        <a:rPr lang="en-GB" sz="1600" b="0" i="0" u="none" strike="noStrike" baseline="0" dirty="0">
                          <a:solidFill>
                            <a:srgbClr val="000000"/>
                          </a:solidFill>
                          <a:effectLst/>
                          <a:latin typeface="Calibri" panose="020F0502020204030204" pitchFamily="34" charset="0"/>
                        </a:rPr>
                        <a:t> 2,840 </a:t>
                      </a:r>
                    </a:p>
                  </a:txBody>
                  <a:tcPr marL="9525" marR="9525" marT="9525" anchor="b"/>
                </a:tc>
                <a:tc>
                  <a:txBody>
                    <a:bodyPr/>
                    <a:lstStyle/>
                    <a:p>
                      <a:pPr algn="r" fontAlgn="b"/>
                      <a:r>
                        <a:rPr lang="en-GB" sz="1600" b="0" i="0" u="none" strike="noStrike" baseline="0">
                          <a:solidFill>
                            <a:srgbClr val="000000"/>
                          </a:solidFill>
                          <a:effectLst/>
                          <a:latin typeface="Calibri" panose="020F0502020204030204" pitchFamily="34" charset="0"/>
                        </a:rPr>
                        <a:t> 5,891 </a:t>
                      </a:r>
                    </a:p>
                  </a:txBody>
                  <a:tcPr marL="9525" marR="9525" marT="9525" anchor="b"/>
                </a:tc>
                <a:extLst>
                  <a:ext uri="{0D108BD9-81ED-4DB2-BD59-A6C34878D82A}">
                    <a16:rowId xmlns:a16="http://schemas.microsoft.com/office/drawing/2014/main" val="596636728"/>
                  </a:ext>
                </a:extLst>
              </a:tr>
              <a:tr h="370840">
                <a:tc>
                  <a:txBody>
                    <a:bodyPr/>
                    <a:lstStyle/>
                    <a:p>
                      <a:pPr algn="l" fontAlgn="b"/>
                      <a:r>
                        <a:rPr lang="en-GB" sz="1600" b="0" i="0" u="none" strike="noStrike" baseline="0" dirty="0">
                          <a:solidFill>
                            <a:srgbClr val="000000"/>
                          </a:solidFill>
                          <a:effectLst/>
                          <a:latin typeface="Calibri" panose="020F0502020204030204" pitchFamily="34" charset="0"/>
                        </a:rPr>
                        <a:t>Total capex </a:t>
                      </a:r>
                    </a:p>
                  </a:txBody>
                  <a:tcPr marL="9525" marR="9525" marT="9525" anchor="b"/>
                </a:tc>
                <a:tc>
                  <a:txBody>
                    <a:bodyPr/>
                    <a:lstStyle/>
                    <a:p>
                      <a:pPr algn="r" fontAlgn="b"/>
                      <a:r>
                        <a:rPr lang="en-GB" sz="1600" b="0" i="0" u="none" strike="noStrike" baseline="0">
                          <a:solidFill>
                            <a:srgbClr val="000000"/>
                          </a:solidFill>
                          <a:effectLst/>
                          <a:latin typeface="Calibri" panose="020F0502020204030204" pitchFamily="34" charset="0"/>
                        </a:rPr>
                        <a:t> 16,850 </a:t>
                      </a:r>
                    </a:p>
                  </a:txBody>
                  <a:tcPr marL="9525" marR="9525" marT="9525" anchor="b"/>
                </a:tc>
                <a:tc>
                  <a:txBody>
                    <a:bodyPr/>
                    <a:lstStyle/>
                    <a:p>
                      <a:pPr algn="r" fontAlgn="b"/>
                      <a:r>
                        <a:rPr lang="en-GB" sz="1600" b="0" i="0" u="none" strike="noStrike" baseline="0">
                          <a:solidFill>
                            <a:srgbClr val="000000"/>
                          </a:solidFill>
                          <a:effectLst/>
                          <a:latin typeface="Calibri" panose="020F0502020204030204" pitchFamily="34" charset="0"/>
                        </a:rPr>
                        <a:t> 1,500 </a:t>
                      </a:r>
                    </a:p>
                  </a:txBody>
                  <a:tcPr marL="9525" marR="9525" marT="9525" anchor="b"/>
                </a:tc>
                <a:tc>
                  <a:txBody>
                    <a:bodyPr/>
                    <a:lstStyle/>
                    <a:p>
                      <a:pPr algn="r" fontAlgn="b"/>
                      <a:r>
                        <a:rPr lang="en-GB" sz="1600" b="0" i="0" u="none" strike="noStrike" baseline="0">
                          <a:solidFill>
                            <a:srgbClr val="000000"/>
                          </a:solidFill>
                          <a:effectLst/>
                          <a:latin typeface="Calibri" panose="020F0502020204030204" pitchFamily="34" charset="0"/>
                        </a:rPr>
                        <a:t> 1,500 </a:t>
                      </a:r>
                    </a:p>
                  </a:txBody>
                  <a:tcPr marL="9525" marR="9525" marT="9525" anchor="b"/>
                </a:tc>
                <a:tc>
                  <a:txBody>
                    <a:bodyPr/>
                    <a:lstStyle/>
                    <a:p>
                      <a:pPr algn="r" fontAlgn="b"/>
                      <a:r>
                        <a:rPr lang="en-GB" sz="1600" b="0" i="0" u="none" strike="noStrike" baseline="0" dirty="0">
                          <a:solidFill>
                            <a:srgbClr val="000000"/>
                          </a:solidFill>
                          <a:effectLst/>
                          <a:latin typeface="Calibri" panose="020F0502020204030204" pitchFamily="34" charset="0"/>
                        </a:rPr>
                        <a:t> 1,500 </a:t>
                      </a:r>
                    </a:p>
                  </a:txBody>
                  <a:tcPr marL="9525" marR="9525" marT="9525" anchor="b"/>
                </a:tc>
                <a:tc>
                  <a:txBody>
                    <a:bodyPr/>
                    <a:lstStyle/>
                    <a:p>
                      <a:pPr algn="r" fontAlgn="b"/>
                      <a:r>
                        <a:rPr lang="en-GB" sz="1600" b="0" i="0" u="none" strike="noStrike" baseline="0">
                          <a:solidFill>
                            <a:srgbClr val="000000"/>
                          </a:solidFill>
                          <a:effectLst/>
                          <a:latin typeface="Calibri" panose="020F0502020204030204" pitchFamily="34" charset="0"/>
                        </a:rPr>
                        <a:t> 1,500 </a:t>
                      </a:r>
                    </a:p>
                  </a:txBody>
                  <a:tcPr marL="9525" marR="9525" marT="9525" anchor="b"/>
                </a:tc>
                <a:extLst>
                  <a:ext uri="{0D108BD9-81ED-4DB2-BD59-A6C34878D82A}">
                    <a16:rowId xmlns:a16="http://schemas.microsoft.com/office/drawing/2014/main" val="2643258546"/>
                  </a:ext>
                </a:extLst>
              </a:tr>
              <a:tr h="370840">
                <a:tc>
                  <a:txBody>
                    <a:bodyPr/>
                    <a:lstStyle/>
                    <a:p>
                      <a:pPr algn="l" fontAlgn="b"/>
                      <a:r>
                        <a:rPr lang="en-GB" sz="1600" b="0" i="0" u="none" strike="noStrike" baseline="0" dirty="0">
                          <a:solidFill>
                            <a:srgbClr val="000000"/>
                          </a:solidFill>
                          <a:effectLst/>
                          <a:latin typeface="Calibri" panose="020F0502020204030204" pitchFamily="34" charset="0"/>
                        </a:rPr>
                        <a:t>Income less expenditure (after capex)</a:t>
                      </a:r>
                    </a:p>
                  </a:txBody>
                  <a:tcPr marL="9525" marR="9525" marT="9525" anchor="b"/>
                </a:tc>
                <a:tc>
                  <a:txBody>
                    <a:bodyPr/>
                    <a:lstStyle/>
                    <a:p>
                      <a:pPr algn="r" fontAlgn="b"/>
                      <a:r>
                        <a:rPr lang="en-GB" sz="1600" b="0" i="0" u="none" strike="noStrike" baseline="0">
                          <a:solidFill>
                            <a:srgbClr val="000000"/>
                          </a:solidFill>
                          <a:effectLst/>
                          <a:latin typeface="Calibri" panose="020F0502020204030204" pitchFamily="34" charset="0"/>
                        </a:rPr>
                        <a:t>(24,635) </a:t>
                      </a:r>
                    </a:p>
                  </a:txBody>
                  <a:tcPr marL="9525" marR="9525" marT="9525" anchor="b"/>
                </a:tc>
                <a:tc>
                  <a:txBody>
                    <a:bodyPr/>
                    <a:lstStyle/>
                    <a:p>
                      <a:pPr algn="r" fontAlgn="b"/>
                      <a:r>
                        <a:rPr lang="en-GB" sz="1600" b="0" i="0" u="none" strike="noStrike" baseline="0" dirty="0">
                          <a:solidFill>
                            <a:srgbClr val="000000"/>
                          </a:solidFill>
                          <a:effectLst/>
                          <a:latin typeface="Calibri" panose="020F0502020204030204" pitchFamily="34" charset="0"/>
                        </a:rPr>
                        <a:t>(3,711) </a:t>
                      </a:r>
                    </a:p>
                  </a:txBody>
                  <a:tcPr marL="9525" marR="9525" marT="9525" anchor="b"/>
                </a:tc>
                <a:tc>
                  <a:txBody>
                    <a:bodyPr/>
                    <a:lstStyle/>
                    <a:p>
                      <a:pPr algn="r" fontAlgn="b"/>
                      <a:r>
                        <a:rPr lang="en-GB" sz="1600" b="0" i="0" u="none" strike="noStrike" baseline="0" dirty="0">
                          <a:solidFill>
                            <a:srgbClr val="000000"/>
                          </a:solidFill>
                          <a:effectLst/>
                          <a:latin typeface="Calibri" panose="020F0502020204030204" pitchFamily="34" charset="0"/>
                        </a:rPr>
                        <a:t>(1,349) </a:t>
                      </a:r>
                    </a:p>
                  </a:txBody>
                  <a:tcPr marL="9525" marR="9525" marT="9525" anchor="b"/>
                </a:tc>
                <a:tc>
                  <a:txBody>
                    <a:bodyPr/>
                    <a:lstStyle/>
                    <a:p>
                      <a:pPr algn="r" fontAlgn="b"/>
                      <a:r>
                        <a:rPr lang="en-GB" sz="1600" b="0" i="0" u="none" strike="noStrike" baseline="0" dirty="0">
                          <a:solidFill>
                            <a:srgbClr val="000000"/>
                          </a:solidFill>
                          <a:effectLst/>
                          <a:latin typeface="Calibri" panose="020F0502020204030204" pitchFamily="34" charset="0"/>
                        </a:rPr>
                        <a:t> 1,340 </a:t>
                      </a:r>
                    </a:p>
                  </a:txBody>
                  <a:tcPr marL="9525" marR="9525" marT="9525" anchor="b"/>
                </a:tc>
                <a:tc>
                  <a:txBody>
                    <a:bodyPr/>
                    <a:lstStyle/>
                    <a:p>
                      <a:pPr algn="r" fontAlgn="b"/>
                      <a:r>
                        <a:rPr lang="en-GB" sz="1600" b="0" i="0" u="none" strike="noStrike" baseline="0" dirty="0">
                          <a:solidFill>
                            <a:srgbClr val="000000"/>
                          </a:solidFill>
                          <a:effectLst/>
                          <a:latin typeface="Calibri" panose="020F0502020204030204" pitchFamily="34" charset="0"/>
                        </a:rPr>
                        <a:t> 4,391 </a:t>
                      </a:r>
                    </a:p>
                  </a:txBody>
                  <a:tcPr marL="9525" marR="9525" marT="9525" anchor="b"/>
                </a:tc>
                <a:extLst>
                  <a:ext uri="{0D108BD9-81ED-4DB2-BD59-A6C34878D82A}">
                    <a16:rowId xmlns:a16="http://schemas.microsoft.com/office/drawing/2014/main" val="1295460664"/>
                  </a:ext>
                </a:extLst>
              </a:tr>
              <a:tr h="370840">
                <a:tc>
                  <a:txBody>
                    <a:bodyPr/>
                    <a:lstStyle/>
                    <a:p>
                      <a:pPr algn="l" fontAlgn="b"/>
                      <a:r>
                        <a:rPr lang="en-GB" sz="1600" b="0" i="0" u="none" strike="noStrike" baseline="0" dirty="0">
                          <a:solidFill>
                            <a:srgbClr val="000000"/>
                          </a:solidFill>
                          <a:effectLst/>
                          <a:latin typeface="Calibri" panose="020F0502020204030204" pitchFamily="34" charset="0"/>
                        </a:rPr>
                        <a:t>Year 1 bar stock outlay </a:t>
                      </a:r>
                    </a:p>
                  </a:txBody>
                  <a:tcPr marL="9525" marR="9525" marT="9525" anchor="b"/>
                </a:tc>
                <a:tc>
                  <a:txBody>
                    <a:bodyPr/>
                    <a:lstStyle/>
                    <a:p>
                      <a:pPr algn="r" fontAlgn="b"/>
                      <a:r>
                        <a:rPr lang="en-GB" sz="1600" b="0" i="0" u="none" strike="noStrike" baseline="0">
                          <a:solidFill>
                            <a:srgbClr val="000000"/>
                          </a:solidFill>
                          <a:effectLst/>
                          <a:latin typeface="Calibri" panose="020F0502020204030204" pitchFamily="34" charset="0"/>
                        </a:rPr>
                        <a:t>(5,000) </a:t>
                      </a:r>
                    </a:p>
                  </a:txBody>
                  <a:tcPr marL="9525" marR="9525" marT="9525" anchor="b"/>
                </a:tc>
                <a:tc>
                  <a:txBody>
                    <a:bodyPr/>
                    <a:lstStyle/>
                    <a:p>
                      <a:endParaRPr lang="en-GB" sz="1600" b="0" i="0" baseline="0">
                        <a:latin typeface="Calibri" panose="020F0502020204030204" pitchFamily="34" charset="0"/>
                      </a:endParaRPr>
                    </a:p>
                  </a:txBody>
                  <a:tcPr/>
                </a:tc>
                <a:tc>
                  <a:txBody>
                    <a:bodyPr/>
                    <a:lstStyle/>
                    <a:p>
                      <a:endParaRPr lang="en-GB" sz="1600" b="0" i="0" baseline="0">
                        <a:latin typeface="Calibri" panose="020F0502020204030204" pitchFamily="34" charset="0"/>
                      </a:endParaRPr>
                    </a:p>
                  </a:txBody>
                  <a:tcPr/>
                </a:tc>
                <a:tc>
                  <a:txBody>
                    <a:bodyPr/>
                    <a:lstStyle/>
                    <a:p>
                      <a:endParaRPr lang="en-GB" sz="1600" b="0" i="0" baseline="0">
                        <a:latin typeface="Calibri" panose="020F0502020204030204" pitchFamily="34" charset="0"/>
                      </a:endParaRPr>
                    </a:p>
                  </a:txBody>
                  <a:tcPr/>
                </a:tc>
                <a:tc>
                  <a:txBody>
                    <a:bodyPr/>
                    <a:lstStyle/>
                    <a:p>
                      <a:endParaRPr lang="en-GB" sz="1600" b="0" i="0" baseline="0" dirty="0">
                        <a:latin typeface="Calibri" panose="020F0502020204030204" pitchFamily="34" charset="0"/>
                      </a:endParaRPr>
                    </a:p>
                  </a:txBody>
                  <a:tcPr/>
                </a:tc>
                <a:extLst>
                  <a:ext uri="{0D108BD9-81ED-4DB2-BD59-A6C34878D82A}">
                    <a16:rowId xmlns:a16="http://schemas.microsoft.com/office/drawing/2014/main" val="2350301890"/>
                  </a:ext>
                </a:extLst>
              </a:tr>
              <a:tr h="370840">
                <a:tc>
                  <a:txBody>
                    <a:bodyPr/>
                    <a:lstStyle/>
                    <a:p>
                      <a:pPr algn="l" fontAlgn="b"/>
                      <a:endParaRPr lang="en-GB" sz="1600" b="0" i="0" u="none" strike="noStrike" baseline="0" dirty="0">
                        <a:solidFill>
                          <a:srgbClr val="000000"/>
                        </a:solidFill>
                        <a:effectLst/>
                        <a:latin typeface="Calibri" panose="020F0502020204030204" pitchFamily="34" charset="0"/>
                      </a:endParaRPr>
                    </a:p>
                  </a:txBody>
                  <a:tcPr marL="9525" marR="9525" marT="9525" anchor="b"/>
                </a:tc>
                <a:tc>
                  <a:txBody>
                    <a:bodyPr/>
                    <a:lstStyle/>
                    <a:p>
                      <a:pPr algn="r" fontAlgn="b"/>
                      <a:r>
                        <a:rPr lang="en-GB" sz="1600" b="0" i="0" u="none" strike="noStrike" baseline="0" dirty="0">
                          <a:solidFill>
                            <a:srgbClr val="000000"/>
                          </a:solidFill>
                          <a:effectLst/>
                          <a:latin typeface="Calibri" panose="020F0502020204030204" pitchFamily="34" charset="0"/>
                        </a:rPr>
                        <a:t>(29,635) </a:t>
                      </a:r>
                    </a:p>
                  </a:txBody>
                  <a:tcPr marL="9525" marR="9525" marT="9525" anchor="b"/>
                </a:tc>
                <a:tc>
                  <a:txBody>
                    <a:bodyPr/>
                    <a:lstStyle/>
                    <a:p>
                      <a:endParaRPr lang="en-GB" sz="1600" b="0" i="0" baseline="0">
                        <a:latin typeface="Calibri" panose="020F0502020204030204" pitchFamily="34" charset="0"/>
                      </a:endParaRPr>
                    </a:p>
                  </a:txBody>
                  <a:tcPr/>
                </a:tc>
                <a:tc>
                  <a:txBody>
                    <a:bodyPr/>
                    <a:lstStyle/>
                    <a:p>
                      <a:endParaRPr lang="en-GB" sz="1600" b="0" i="0" baseline="0">
                        <a:latin typeface="Calibri" panose="020F0502020204030204" pitchFamily="34" charset="0"/>
                      </a:endParaRPr>
                    </a:p>
                  </a:txBody>
                  <a:tcPr/>
                </a:tc>
                <a:tc>
                  <a:txBody>
                    <a:bodyPr/>
                    <a:lstStyle/>
                    <a:p>
                      <a:endParaRPr lang="en-GB" sz="1600" b="0" i="0" baseline="0">
                        <a:latin typeface="Calibri" panose="020F0502020204030204" pitchFamily="34" charset="0"/>
                      </a:endParaRPr>
                    </a:p>
                  </a:txBody>
                  <a:tcPr/>
                </a:tc>
                <a:tc>
                  <a:txBody>
                    <a:bodyPr/>
                    <a:lstStyle/>
                    <a:p>
                      <a:endParaRPr lang="en-GB" sz="1600" b="0" i="0" baseline="0" dirty="0">
                        <a:latin typeface="Calibri" panose="020F0502020204030204" pitchFamily="34" charset="0"/>
                      </a:endParaRPr>
                    </a:p>
                  </a:txBody>
                  <a:tcPr/>
                </a:tc>
                <a:extLst>
                  <a:ext uri="{0D108BD9-81ED-4DB2-BD59-A6C34878D82A}">
                    <a16:rowId xmlns:a16="http://schemas.microsoft.com/office/drawing/2014/main" val="1049201840"/>
                  </a:ext>
                </a:extLst>
              </a:tr>
            </a:tbl>
          </a:graphicData>
        </a:graphic>
      </p:graphicFrame>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p14:dur="250" advTm="60000">
        <p159:morph option="byObject"/>
      </p:transition>
    </mc:Choice>
    <mc:Fallback xmlns="">
      <p:transition advTm="60000">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3064351" y="572965"/>
            <a:ext cx="3196749" cy="676467"/>
          </a:xfrm>
          <a:prstGeom prst="rect">
            <a:avLst/>
          </a:prstGeom>
        </p:spPr>
        <p:txBody>
          <a:bodyPr vert="horz" wrap="square" lIns="0" tIns="14605" rIns="0" bIns="0" rtlCol="0">
            <a:spAutoFit/>
          </a:bodyPr>
          <a:lstStyle/>
          <a:p>
            <a:pPr marL="12700">
              <a:lnSpc>
                <a:spcPct val="100000"/>
              </a:lnSpc>
              <a:spcBef>
                <a:spcPts val="115"/>
              </a:spcBef>
            </a:pPr>
            <a:r>
              <a:rPr sz="4300" b="0" spc="-45">
                <a:solidFill>
                  <a:schemeClr val="tx2">
                    <a:lumMod val="75000"/>
                  </a:schemeClr>
                </a:solidFill>
              </a:rPr>
              <a:t>L</a:t>
            </a:r>
            <a:r>
              <a:rPr sz="4300" b="0" spc="-65">
                <a:solidFill>
                  <a:schemeClr val="tx2">
                    <a:lumMod val="75000"/>
                  </a:schemeClr>
                </a:solidFill>
              </a:rPr>
              <a:t>o</a:t>
            </a:r>
            <a:r>
              <a:rPr sz="4300" b="0" spc="-100">
                <a:solidFill>
                  <a:schemeClr val="tx2">
                    <a:lumMod val="75000"/>
                  </a:schemeClr>
                </a:solidFill>
              </a:rPr>
              <a:t>o</a:t>
            </a:r>
            <a:r>
              <a:rPr sz="4300" b="0" spc="-190">
                <a:solidFill>
                  <a:schemeClr val="tx2">
                    <a:lumMod val="75000"/>
                  </a:schemeClr>
                </a:solidFill>
              </a:rPr>
              <a:t>k</a:t>
            </a:r>
            <a:r>
              <a:rPr sz="4300" b="0" spc="-100">
                <a:solidFill>
                  <a:schemeClr val="tx2">
                    <a:lumMod val="75000"/>
                  </a:schemeClr>
                </a:solidFill>
              </a:rPr>
              <a:t>in</a:t>
            </a:r>
            <a:r>
              <a:rPr sz="4300" b="0" spc="-15">
                <a:solidFill>
                  <a:schemeClr val="tx2">
                    <a:lumMod val="75000"/>
                  </a:schemeClr>
                </a:solidFill>
              </a:rPr>
              <a:t>g</a:t>
            </a:r>
            <a:r>
              <a:rPr sz="4300" b="0" spc="-95">
                <a:solidFill>
                  <a:schemeClr val="tx2">
                    <a:lumMod val="75000"/>
                  </a:schemeClr>
                </a:solidFill>
              </a:rPr>
              <a:t> </a:t>
            </a:r>
            <a:r>
              <a:rPr sz="4300" b="0" spc="-130">
                <a:solidFill>
                  <a:schemeClr val="tx2">
                    <a:lumMod val="75000"/>
                  </a:schemeClr>
                </a:solidFill>
              </a:rPr>
              <a:t>a</a:t>
            </a:r>
            <a:r>
              <a:rPr sz="4300" b="0" spc="-60">
                <a:solidFill>
                  <a:schemeClr val="tx2">
                    <a:lumMod val="75000"/>
                  </a:schemeClr>
                </a:solidFill>
              </a:rPr>
              <a:t>h</a:t>
            </a:r>
            <a:r>
              <a:rPr sz="4300" b="0" spc="-85">
                <a:solidFill>
                  <a:schemeClr val="tx2">
                    <a:lumMod val="75000"/>
                  </a:schemeClr>
                </a:solidFill>
              </a:rPr>
              <a:t>e</a:t>
            </a:r>
            <a:r>
              <a:rPr sz="4300" b="0" spc="-130">
                <a:solidFill>
                  <a:schemeClr val="tx2">
                    <a:lumMod val="75000"/>
                  </a:schemeClr>
                </a:solidFill>
              </a:rPr>
              <a:t>a</a:t>
            </a:r>
            <a:r>
              <a:rPr sz="4300" b="0" spc="-60">
                <a:solidFill>
                  <a:schemeClr val="tx2">
                    <a:lumMod val="75000"/>
                  </a:schemeClr>
                </a:solidFill>
              </a:rPr>
              <a:t>d</a:t>
            </a:r>
          </a:p>
        </p:txBody>
      </p:sp>
      <p:sp>
        <p:nvSpPr>
          <p:cNvPr id="3" name="object 3"/>
          <p:cNvSpPr txBox="1"/>
          <p:nvPr/>
        </p:nvSpPr>
        <p:spPr>
          <a:xfrm>
            <a:off x="1003300" y="1495425"/>
            <a:ext cx="9155430" cy="3436196"/>
          </a:xfrm>
          <a:prstGeom prst="rect">
            <a:avLst/>
          </a:prstGeom>
        </p:spPr>
        <p:txBody>
          <a:bodyPr vert="horz" wrap="square" lIns="0" tIns="42544" rIns="0" bIns="0" rtlCol="0">
            <a:spAutoFit/>
          </a:bodyPr>
          <a:lstStyle/>
          <a:p>
            <a:pPr marL="297815" indent="-285750">
              <a:lnSpc>
                <a:spcPct val="100000"/>
              </a:lnSpc>
              <a:spcBef>
                <a:spcPts val="334"/>
              </a:spcBef>
              <a:buFont typeface="Wingdings" panose="05000000000000000000" pitchFamily="2" charset="2"/>
              <a:buChar char="q"/>
              <a:tabLst>
                <a:tab pos="213995" algn="l"/>
              </a:tabLst>
            </a:pPr>
            <a:r>
              <a:rPr spc="-5" dirty="0">
                <a:latin typeface="Calibri"/>
                <a:cs typeface="Calibri"/>
              </a:rPr>
              <a:t>Community</a:t>
            </a:r>
            <a:r>
              <a:rPr spc="-25" dirty="0">
                <a:latin typeface="Calibri"/>
                <a:cs typeface="Calibri"/>
              </a:rPr>
              <a:t> </a:t>
            </a:r>
            <a:r>
              <a:rPr lang="en-GB" spc="-25" dirty="0">
                <a:latin typeface="Calibri"/>
                <a:cs typeface="Calibri"/>
              </a:rPr>
              <a:t>a</a:t>
            </a:r>
            <a:r>
              <a:rPr spc="-10" dirty="0">
                <a:latin typeface="Calibri"/>
                <a:cs typeface="Calibri"/>
              </a:rPr>
              <a:t>mat</a:t>
            </a:r>
            <a:r>
              <a:rPr lang="en-GB" spc="-10" dirty="0" err="1">
                <a:latin typeface="Calibri"/>
                <a:cs typeface="Calibri"/>
              </a:rPr>
              <a:t>eu</a:t>
            </a:r>
            <a:r>
              <a:rPr spc="-10" dirty="0">
                <a:latin typeface="Calibri"/>
                <a:cs typeface="Calibri"/>
              </a:rPr>
              <a:t>r</a:t>
            </a:r>
            <a:r>
              <a:rPr spc="10" dirty="0">
                <a:latin typeface="Calibri"/>
                <a:cs typeface="Calibri"/>
              </a:rPr>
              <a:t> </a:t>
            </a:r>
            <a:r>
              <a:rPr lang="en-GB" spc="10" dirty="0">
                <a:latin typeface="Calibri"/>
                <a:cs typeface="Calibri"/>
              </a:rPr>
              <a:t>rugby </a:t>
            </a:r>
            <a:r>
              <a:rPr lang="en-GB" spc="-10" dirty="0">
                <a:latin typeface="Calibri"/>
                <a:cs typeface="Calibri"/>
              </a:rPr>
              <a:t>c</a:t>
            </a:r>
            <a:r>
              <a:rPr spc="-10" dirty="0" err="1">
                <a:latin typeface="Calibri"/>
                <a:cs typeface="Calibri"/>
              </a:rPr>
              <a:t>lub</a:t>
            </a:r>
            <a:r>
              <a:rPr lang="en-GB" spc="-10" dirty="0">
                <a:latin typeface="Calibri"/>
                <a:cs typeface="Calibri"/>
              </a:rPr>
              <a:t>,</a:t>
            </a:r>
            <a:r>
              <a:rPr spc="10" dirty="0">
                <a:latin typeface="Calibri"/>
                <a:cs typeface="Calibri"/>
              </a:rPr>
              <a:t> </a:t>
            </a:r>
            <a:r>
              <a:rPr lang="en-GB" spc="10" dirty="0">
                <a:latin typeface="Calibri"/>
                <a:cs typeface="Calibri"/>
              </a:rPr>
              <a:t>maintenance of our </a:t>
            </a:r>
            <a:r>
              <a:rPr spc="-15" dirty="0">
                <a:latin typeface="Calibri"/>
                <a:cs typeface="Calibri"/>
              </a:rPr>
              <a:t>status</a:t>
            </a:r>
            <a:endParaRPr dirty="0">
              <a:latin typeface="Calibri"/>
              <a:cs typeface="Calibri"/>
            </a:endParaRPr>
          </a:p>
          <a:p>
            <a:pPr marL="614045" lvl="1" indent="-201295">
              <a:lnSpc>
                <a:spcPct val="100000"/>
              </a:lnSpc>
              <a:spcBef>
                <a:spcPts val="200"/>
              </a:spcBef>
              <a:buFont typeface="Arial"/>
              <a:buChar char="•"/>
              <a:tabLst>
                <a:tab pos="614680" algn="l"/>
              </a:tabLst>
            </a:pPr>
            <a:r>
              <a:rPr spc="5" dirty="0">
                <a:latin typeface="Calibri"/>
                <a:cs typeface="Calibri"/>
              </a:rPr>
              <a:t>Core</a:t>
            </a:r>
            <a:r>
              <a:rPr spc="-5" dirty="0">
                <a:latin typeface="Calibri"/>
                <a:cs typeface="Calibri"/>
              </a:rPr>
              <a:t> </a:t>
            </a:r>
            <a:r>
              <a:rPr spc="10" dirty="0">
                <a:latin typeface="Calibri"/>
                <a:cs typeface="Calibri"/>
              </a:rPr>
              <a:t>rugby</a:t>
            </a:r>
            <a:r>
              <a:rPr spc="-10" dirty="0">
                <a:latin typeface="Calibri"/>
                <a:cs typeface="Calibri"/>
              </a:rPr>
              <a:t> </a:t>
            </a:r>
            <a:r>
              <a:rPr spc="10" dirty="0">
                <a:latin typeface="Calibri"/>
                <a:cs typeface="Calibri"/>
              </a:rPr>
              <a:t>community</a:t>
            </a:r>
            <a:r>
              <a:rPr spc="-30" dirty="0">
                <a:latin typeface="Calibri"/>
                <a:cs typeface="Calibri"/>
              </a:rPr>
              <a:t> </a:t>
            </a:r>
            <a:r>
              <a:rPr spc="10" dirty="0">
                <a:latin typeface="Calibri"/>
                <a:cs typeface="Calibri"/>
              </a:rPr>
              <a:t>activities</a:t>
            </a:r>
            <a:endParaRPr dirty="0">
              <a:latin typeface="Calibri"/>
              <a:cs typeface="Calibri"/>
            </a:endParaRPr>
          </a:p>
          <a:p>
            <a:pPr marL="614045" lvl="1" indent="-201295">
              <a:lnSpc>
                <a:spcPct val="100000"/>
              </a:lnSpc>
              <a:spcBef>
                <a:spcPts val="240"/>
              </a:spcBef>
              <a:buFont typeface="Arial"/>
              <a:buChar char="•"/>
              <a:tabLst>
                <a:tab pos="614680" algn="l"/>
              </a:tabLst>
            </a:pPr>
            <a:r>
              <a:rPr spc="10" dirty="0">
                <a:uFill>
                  <a:solidFill>
                    <a:srgbClr val="000000"/>
                  </a:solidFill>
                </a:uFill>
                <a:latin typeface="Calibri"/>
                <a:cs typeface="Calibri"/>
              </a:rPr>
              <a:t>Low</a:t>
            </a:r>
            <a:r>
              <a:rPr spc="5" dirty="0">
                <a:uFill>
                  <a:solidFill>
                    <a:srgbClr val="000000"/>
                  </a:solidFill>
                </a:uFill>
                <a:latin typeface="Calibri"/>
                <a:cs typeface="Calibri"/>
              </a:rPr>
              <a:t> </a:t>
            </a:r>
            <a:r>
              <a:rPr spc="10" dirty="0">
                <a:uFill>
                  <a:solidFill>
                    <a:srgbClr val="000000"/>
                  </a:solidFill>
                </a:uFill>
                <a:latin typeface="Calibri"/>
                <a:cs typeface="Calibri"/>
              </a:rPr>
              <a:t>risk</a:t>
            </a:r>
            <a:r>
              <a:rPr spc="10" dirty="0">
                <a:latin typeface="Calibri"/>
                <a:cs typeface="Calibri"/>
              </a:rPr>
              <a:t> </a:t>
            </a:r>
            <a:r>
              <a:rPr lang="en-GB" spc="10" dirty="0">
                <a:latin typeface="Calibri"/>
                <a:cs typeface="Calibri"/>
              </a:rPr>
              <a:t>goals in</a:t>
            </a:r>
            <a:r>
              <a:rPr spc="-5" dirty="0">
                <a:latin typeface="Calibri"/>
                <a:cs typeface="Calibri"/>
              </a:rPr>
              <a:t> </a:t>
            </a:r>
            <a:r>
              <a:rPr spc="10" dirty="0">
                <a:latin typeface="Calibri"/>
                <a:cs typeface="Calibri"/>
              </a:rPr>
              <a:t>rugby</a:t>
            </a:r>
            <a:r>
              <a:rPr spc="-25" dirty="0">
                <a:latin typeface="Calibri"/>
                <a:cs typeface="Calibri"/>
              </a:rPr>
              <a:t> </a:t>
            </a:r>
            <a:r>
              <a:rPr spc="15" dirty="0">
                <a:latin typeface="Calibri"/>
                <a:cs typeface="Calibri"/>
              </a:rPr>
              <a:t>and</a:t>
            </a:r>
            <a:r>
              <a:rPr spc="-15" dirty="0">
                <a:latin typeface="Calibri"/>
                <a:cs typeface="Calibri"/>
              </a:rPr>
              <a:t> </a:t>
            </a:r>
            <a:r>
              <a:rPr lang="en-GB" spc="-15" dirty="0">
                <a:latin typeface="Calibri"/>
                <a:cs typeface="Calibri"/>
              </a:rPr>
              <a:t>development</a:t>
            </a:r>
            <a:endParaRPr dirty="0">
              <a:latin typeface="Calibri"/>
              <a:cs typeface="Calibri"/>
            </a:endParaRPr>
          </a:p>
          <a:p>
            <a:pPr marL="614045" lvl="1" indent="-201295">
              <a:lnSpc>
                <a:spcPct val="100000"/>
              </a:lnSpc>
              <a:spcBef>
                <a:spcPts val="240"/>
              </a:spcBef>
              <a:buFont typeface="Arial"/>
              <a:buChar char="•"/>
              <a:tabLst>
                <a:tab pos="614680" algn="l"/>
              </a:tabLst>
            </a:pPr>
            <a:r>
              <a:rPr spc="5" dirty="0" err="1">
                <a:uFill>
                  <a:solidFill>
                    <a:srgbClr val="000000"/>
                  </a:solidFill>
                </a:uFill>
                <a:latin typeface="Calibri"/>
                <a:cs typeface="Calibri"/>
              </a:rPr>
              <a:t>Recognised</a:t>
            </a:r>
            <a:r>
              <a:rPr spc="-10" dirty="0">
                <a:latin typeface="Calibri"/>
                <a:cs typeface="Calibri"/>
              </a:rPr>
              <a:t> </a:t>
            </a:r>
            <a:r>
              <a:rPr lang="en-GB" spc="-10" dirty="0">
                <a:latin typeface="Calibri"/>
                <a:cs typeface="Calibri"/>
              </a:rPr>
              <a:t>and compliant to</a:t>
            </a:r>
            <a:r>
              <a:rPr spc="-15" dirty="0">
                <a:latin typeface="Calibri"/>
                <a:cs typeface="Calibri"/>
              </a:rPr>
              <a:t> </a:t>
            </a:r>
            <a:r>
              <a:rPr spc="10" dirty="0">
                <a:latin typeface="Calibri"/>
                <a:cs typeface="Calibri"/>
              </a:rPr>
              <a:t>the</a:t>
            </a:r>
            <a:r>
              <a:rPr spc="-5" dirty="0">
                <a:latin typeface="Calibri"/>
                <a:cs typeface="Calibri"/>
              </a:rPr>
              <a:t> </a:t>
            </a:r>
            <a:r>
              <a:rPr spc="10" dirty="0">
                <a:latin typeface="Calibri"/>
                <a:cs typeface="Calibri"/>
              </a:rPr>
              <a:t>RFU</a:t>
            </a:r>
            <a:r>
              <a:rPr spc="25" dirty="0">
                <a:latin typeface="Calibri"/>
                <a:cs typeface="Calibri"/>
              </a:rPr>
              <a:t> </a:t>
            </a:r>
            <a:r>
              <a:rPr spc="10" dirty="0">
                <a:latin typeface="Calibri"/>
                <a:cs typeface="Calibri"/>
              </a:rPr>
              <a:t>and</a:t>
            </a:r>
            <a:r>
              <a:rPr spc="-20" dirty="0">
                <a:latin typeface="Calibri"/>
                <a:cs typeface="Calibri"/>
              </a:rPr>
              <a:t> </a:t>
            </a:r>
            <a:r>
              <a:rPr spc="15" dirty="0">
                <a:latin typeface="Calibri"/>
                <a:cs typeface="Calibri"/>
              </a:rPr>
              <a:t>HMRC</a:t>
            </a:r>
            <a:endParaRPr dirty="0">
              <a:latin typeface="Calibri"/>
              <a:cs typeface="Calibri"/>
            </a:endParaRPr>
          </a:p>
          <a:p>
            <a:pPr marL="297815" indent="-285750">
              <a:lnSpc>
                <a:spcPct val="100000"/>
              </a:lnSpc>
              <a:spcBef>
                <a:spcPts val="625"/>
              </a:spcBef>
              <a:buFont typeface="Wingdings" panose="05000000000000000000" pitchFamily="2" charset="2"/>
              <a:buChar char="q"/>
              <a:tabLst>
                <a:tab pos="213995" algn="l"/>
              </a:tabLst>
            </a:pPr>
            <a:r>
              <a:rPr spc="-5" dirty="0">
                <a:latin typeface="Calibri"/>
                <a:cs typeface="Calibri"/>
              </a:rPr>
              <a:t>Ensuring</a:t>
            </a:r>
            <a:r>
              <a:rPr spc="25" dirty="0">
                <a:latin typeface="Calibri"/>
                <a:cs typeface="Calibri"/>
              </a:rPr>
              <a:t> </a:t>
            </a:r>
            <a:r>
              <a:rPr spc="-5" dirty="0">
                <a:latin typeface="Calibri"/>
                <a:cs typeface="Calibri"/>
              </a:rPr>
              <a:t>long</a:t>
            </a:r>
            <a:r>
              <a:rPr spc="-10" dirty="0">
                <a:latin typeface="Calibri"/>
                <a:cs typeface="Calibri"/>
              </a:rPr>
              <a:t> </a:t>
            </a:r>
            <a:r>
              <a:rPr spc="-5" dirty="0">
                <a:latin typeface="Calibri"/>
                <a:cs typeface="Calibri"/>
              </a:rPr>
              <a:t>term</a:t>
            </a:r>
            <a:r>
              <a:rPr spc="-15" dirty="0">
                <a:latin typeface="Calibri"/>
                <a:cs typeface="Calibri"/>
              </a:rPr>
              <a:t> </a:t>
            </a:r>
            <a:r>
              <a:rPr spc="-10" dirty="0">
                <a:latin typeface="Calibri"/>
                <a:cs typeface="Calibri"/>
              </a:rPr>
              <a:t>sustainability</a:t>
            </a:r>
            <a:r>
              <a:rPr spc="5" dirty="0">
                <a:latin typeface="Calibri"/>
                <a:cs typeface="Calibri"/>
              </a:rPr>
              <a:t> </a:t>
            </a:r>
            <a:r>
              <a:rPr dirty="0">
                <a:latin typeface="Calibri"/>
                <a:cs typeface="Calibri"/>
              </a:rPr>
              <a:t>of</a:t>
            </a:r>
            <a:r>
              <a:rPr spc="15" dirty="0">
                <a:latin typeface="Calibri"/>
                <a:cs typeface="Calibri"/>
              </a:rPr>
              <a:t> </a:t>
            </a:r>
            <a:r>
              <a:rPr spc="-5" dirty="0">
                <a:latin typeface="Calibri"/>
                <a:cs typeface="Calibri"/>
              </a:rPr>
              <a:t>the clubhouse</a:t>
            </a:r>
            <a:r>
              <a:rPr spc="30" dirty="0">
                <a:latin typeface="Calibri"/>
                <a:cs typeface="Calibri"/>
              </a:rPr>
              <a:t> </a:t>
            </a:r>
            <a:r>
              <a:rPr spc="-5" dirty="0">
                <a:latin typeface="Calibri"/>
                <a:cs typeface="Calibri"/>
              </a:rPr>
              <a:t>and</a:t>
            </a:r>
            <a:r>
              <a:rPr spc="20" dirty="0">
                <a:latin typeface="Calibri"/>
                <a:cs typeface="Calibri"/>
              </a:rPr>
              <a:t> </a:t>
            </a:r>
            <a:r>
              <a:rPr spc="-10" dirty="0">
                <a:latin typeface="Calibri"/>
                <a:cs typeface="Calibri"/>
              </a:rPr>
              <a:t>pitches</a:t>
            </a:r>
            <a:endParaRPr dirty="0">
              <a:latin typeface="Calibri"/>
              <a:cs typeface="Calibri"/>
            </a:endParaRPr>
          </a:p>
          <a:p>
            <a:pPr marL="614045" lvl="1" indent="-201295">
              <a:lnSpc>
                <a:spcPct val="100000"/>
              </a:lnSpc>
              <a:spcBef>
                <a:spcPts val="250"/>
              </a:spcBef>
              <a:buFont typeface="Arial"/>
              <a:buChar char="•"/>
              <a:tabLst>
                <a:tab pos="614680" algn="l"/>
              </a:tabLst>
            </a:pPr>
            <a:r>
              <a:rPr lang="en-GB" spc="10" dirty="0">
                <a:latin typeface="Calibri"/>
                <a:cs typeface="Calibri"/>
              </a:rPr>
              <a:t>A</a:t>
            </a:r>
            <a:r>
              <a:rPr spc="5" dirty="0" err="1">
                <a:latin typeface="Calibri"/>
                <a:cs typeface="Calibri"/>
              </a:rPr>
              <a:t>llocate</a:t>
            </a:r>
            <a:r>
              <a:rPr spc="-15" dirty="0">
                <a:latin typeface="Calibri"/>
                <a:cs typeface="Calibri"/>
              </a:rPr>
              <a:t> </a:t>
            </a:r>
            <a:r>
              <a:rPr spc="15" dirty="0">
                <a:solidFill>
                  <a:srgbClr val="FF0000"/>
                </a:solidFill>
                <a:latin typeface="Calibri"/>
                <a:cs typeface="Calibri"/>
              </a:rPr>
              <a:t>£</a:t>
            </a:r>
            <a:r>
              <a:rPr lang="en-GB" spc="15" dirty="0">
                <a:solidFill>
                  <a:srgbClr val="FF0000"/>
                </a:solidFill>
                <a:latin typeface="Calibri"/>
                <a:cs typeface="Calibri"/>
              </a:rPr>
              <a:t>1.5</a:t>
            </a:r>
            <a:r>
              <a:rPr spc="15" dirty="0">
                <a:solidFill>
                  <a:srgbClr val="FF0000"/>
                </a:solidFill>
                <a:latin typeface="Calibri"/>
                <a:cs typeface="Calibri"/>
              </a:rPr>
              <a:t>k</a:t>
            </a:r>
            <a:r>
              <a:rPr spc="-10" dirty="0">
                <a:solidFill>
                  <a:srgbClr val="FF0000"/>
                </a:solidFill>
                <a:latin typeface="Calibri"/>
                <a:cs typeface="Calibri"/>
              </a:rPr>
              <a:t> </a:t>
            </a:r>
            <a:r>
              <a:rPr spc="5" dirty="0">
                <a:latin typeface="Calibri"/>
                <a:cs typeface="Calibri"/>
              </a:rPr>
              <a:t>per</a:t>
            </a:r>
            <a:r>
              <a:rPr dirty="0">
                <a:latin typeface="Calibri"/>
                <a:cs typeface="Calibri"/>
              </a:rPr>
              <a:t> </a:t>
            </a:r>
            <a:r>
              <a:rPr spc="15" dirty="0">
                <a:latin typeface="Calibri"/>
                <a:cs typeface="Calibri"/>
              </a:rPr>
              <a:t>annum</a:t>
            </a:r>
            <a:r>
              <a:rPr spc="-20" dirty="0">
                <a:latin typeface="Calibri"/>
                <a:cs typeface="Calibri"/>
              </a:rPr>
              <a:t> </a:t>
            </a:r>
            <a:r>
              <a:rPr lang="en-GB" spc="-20" dirty="0">
                <a:latin typeface="Calibri"/>
                <a:cs typeface="Calibri"/>
              </a:rPr>
              <a:t>(year 2-5) </a:t>
            </a:r>
            <a:r>
              <a:rPr spc="-5" dirty="0">
                <a:latin typeface="Calibri"/>
                <a:cs typeface="Calibri"/>
              </a:rPr>
              <a:t>to</a:t>
            </a:r>
            <a:r>
              <a:rPr spc="5" dirty="0">
                <a:latin typeface="Calibri"/>
                <a:cs typeface="Calibri"/>
              </a:rPr>
              <a:t> </a:t>
            </a:r>
            <a:r>
              <a:rPr spc="15" dirty="0">
                <a:latin typeface="Calibri"/>
                <a:cs typeface="Calibri"/>
              </a:rPr>
              <a:t>the</a:t>
            </a:r>
            <a:r>
              <a:rPr spc="5" dirty="0">
                <a:latin typeface="Calibri"/>
                <a:cs typeface="Calibri"/>
              </a:rPr>
              <a:t> </a:t>
            </a:r>
            <a:r>
              <a:rPr lang="en-GB" spc="5" dirty="0">
                <a:latin typeface="Calibri"/>
                <a:cs typeface="Calibri"/>
              </a:rPr>
              <a:t>club maintenance </a:t>
            </a:r>
            <a:r>
              <a:rPr spc="5" dirty="0">
                <a:latin typeface="Calibri"/>
                <a:cs typeface="Calibri"/>
              </a:rPr>
              <a:t>capital</a:t>
            </a:r>
            <a:r>
              <a:rPr spc="-40" dirty="0">
                <a:latin typeface="Calibri"/>
                <a:cs typeface="Calibri"/>
              </a:rPr>
              <a:t> </a:t>
            </a:r>
            <a:r>
              <a:rPr spc="5" dirty="0">
                <a:latin typeface="Calibri"/>
                <a:cs typeface="Calibri"/>
              </a:rPr>
              <a:t>expenditure</a:t>
            </a:r>
            <a:endParaRPr lang="en-GB" spc="5" dirty="0">
              <a:latin typeface="Calibri"/>
              <a:cs typeface="Calibri"/>
            </a:endParaRPr>
          </a:p>
          <a:p>
            <a:pPr marL="614045" lvl="1" indent="-201295">
              <a:lnSpc>
                <a:spcPct val="100000"/>
              </a:lnSpc>
              <a:spcBef>
                <a:spcPts val="250"/>
              </a:spcBef>
              <a:buFont typeface="Arial"/>
              <a:buChar char="•"/>
              <a:tabLst>
                <a:tab pos="614680" algn="l"/>
              </a:tabLst>
            </a:pPr>
            <a:r>
              <a:rPr lang="en-GB" spc="5" dirty="0">
                <a:latin typeface="Calibri"/>
                <a:cs typeface="Calibri"/>
              </a:rPr>
              <a:t>Allocate </a:t>
            </a:r>
            <a:r>
              <a:rPr lang="en-GB" spc="5" dirty="0">
                <a:solidFill>
                  <a:srgbClr val="FF0000"/>
                </a:solidFill>
                <a:latin typeface="Calibri"/>
                <a:cs typeface="Calibri"/>
              </a:rPr>
              <a:t>£1k </a:t>
            </a:r>
            <a:r>
              <a:rPr lang="en-GB" spc="5" dirty="0">
                <a:latin typeface="Calibri"/>
                <a:cs typeface="Calibri"/>
              </a:rPr>
              <a:t>per annum to the tractor amortisation and maintenance</a:t>
            </a:r>
          </a:p>
          <a:p>
            <a:pPr marL="614045" lvl="1" indent="-201295">
              <a:lnSpc>
                <a:spcPct val="100000"/>
              </a:lnSpc>
              <a:spcBef>
                <a:spcPts val="250"/>
              </a:spcBef>
              <a:buFont typeface="Arial"/>
              <a:buChar char="•"/>
              <a:tabLst>
                <a:tab pos="614680" algn="l"/>
              </a:tabLst>
            </a:pPr>
            <a:r>
              <a:rPr lang="en-GB" spc="5" dirty="0">
                <a:latin typeface="Calibri"/>
                <a:cs typeface="Calibri"/>
              </a:rPr>
              <a:t>Allocate </a:t>
            </a:r>
            <a:r>
              <a:rPr lang="en-GB" spc="5" dirty="0">
                <a:solidFill>
                  <a:srgbClr val="FF0000"/>
                </a:solidFill>
                <a:latin typeface="Calibri"/>
                <a:cs typeface="Calibri"/>
              </a:rPr>
              <a:t>£4k </a:t>
            </a:r>
            <a:r>
              <a:rPr lang="en-GB" spc="5" dirty="0">
                <a:latin typeface="Calibri"/>
                <a:cs typeface="Calibri"/>
              </a:rPr>
              <a:t>per annum (year 3-5) on pitch refurbishment, chemicals and aeriation.</a:t>
            </a:r>
          </a:p>
          <a:p>
            <a:pPr marL="241300" indent="-285750">
              <a:spcBef>
                <a:spcPts val="250"/>
              </a:spcBef>
              <a:buFont typeface="Wingdings" panose="05000000000000000000" pitchFamily="2" charset="2"/>
              <a:buChar char="q"/>
              <a:tabLst>
                <a:tab pos="614680" algn="l"/>
              </a:tabLst>
            </a:pPr>
            <a:r>
              <a:rPr lang="en-GB" spc="5" dirty="0">
                <a:latin typeface="Calibri"/>
                <a:cs typeface="Calibri"/>
              </a:rPr>
              <a:t>Bar Income to generate budget for all sustainability costs, then the surplus to supplement rugby activities and </a:t>
            </a:r>
            <a:r>
              <a:rPr lang="en-GB" spc="5" dirty="0">
                <a:cs typeface="Calibri"/>
              </a:rPr>
              <a:t>enhanced</a:t>
            </a:r>
            <a:r>
              <a:rPr lang="en-GB" spc="5" dirty="0">
                <a:latin typeface="Calibri"/>
                <a:cs typeface="Calibri"/>
              </a:rPr>
              <a:t> membership experience.</a:t>
            </a:r>
          </a:p>
          <a:p>
            <a:pPr marL="241300" indent="-285750">
              <a:spcBef>
                <a:spcPts val="250"/>
              </a:spcBef>
              <a:buFont typeface="Wingdings" panose="05000000000000000000" pitchFamily="2" charset="2"/>
              <a:buChar char="q"/>
              <a:tabLst>
                <a:tab pos="614680" algn="l"/>
              </a:tabLst>
            </a:pPr>
            <a:r>
              <a:rPr lang="en-GB" spc="5" dirty="0">
                <a:latin typeface="Calibri"/>
                <a:cs typeface="Calibri"/>
              </a:rPr>
              <a:t>Sponsorship to generate budget for all rugby activities and enhanced membership experience.</a:t>
            </a:r>
            <a:endParaRPr dirty="0">
              <a:latin typeface="Calibri"/>
              <a:cs typeface="Calibri"/>
            </a:endParaRPr>
          </a:p>
        </p:txBody>
      </p:sp>
      <p:sp>
        <p:nvSpPr>
          <p:cNvPr id="4" name="object 4"/>
          <p:cNvSpPr txBox="1"/>
          <p:nvPr/>
        </p:nvSpPr>
        <p:spPr>
          <a:xfrm>
            <a:off x="827531" y="5526023"/>
            <a:ext cx="9474835" cy="787395"/>
          </a:xfrm>
          <a:prstGeom prst="rect">
            <a:avLst/>
          </a:prstGeom>
          <a:solidFill>
            <a:srgbClr val="FFD866"/>
          </a:solidFill>
          <a:ln w="10667">
            <a:solidFill>
              <a:srgbClr val="2F528E"/>
            </a:solidFill>
          </a:ln>
        </p:spPr>
        <p:txBody>
          <a:bodyPr vert="horz" wrap="square" lIns="0" tIns="139700" rIns="0" bIns="0" rtlCol="0">
            <a:spAutoFit/>
          </a:bodyPr>
          <a:lstStyle/>
          <a:p>
            <a:pPr marL="3364865" marR="191770" indent="-3171825">
              <a:lnSpc>
                <a:spcPct val="100499"/>
              </a:lnSpc>
              <a:spcBef>
                <a:spcPts val="1100"/>
              </a:spcBef>
            </a:pPr>
            <a:r>
              <a:rPr sz="2100" i="1" spc="-10">
                <a:solidFill>
                  <a:schemeClr val="tx2">
                    <a:lumMod val="75000"/>
                  </a:schemeClr>
                </a:solidFill>
                <a:uFill>
                  <a:solidFill>
                    <a:srgbClr val="FF0000"/>
                  </a:solidFill>
                </a:uFill>
                <a:latin typeface="Calibri"/>
                <a:cs typeface="Calibri"/>
              </a:rPr>
              <a:t>Every</a:t>
            </a:r>
            <a:r>
              <a:rPr sz="2100" i="1" spc="10">
                <a:solidFill>
                  <a:schemeClr val="tx2">
                    <a:lumMod val="75000"/>
                  </a:schemeClr>
                </a:solidFill>
                <a:latin typeface="Calibri"/>
                <a:cs typeface="Calibri"/>
              </a:rPr>
              <a:t> </a:t>
            </a:r>
            <a:r>
              <a:rPr sz="2100" i="1" spc="-5">
                <a:solidFill>
                  <a:schemeClr val="tx2">
                    <a:lumMod val="75000"/>
                  </a:schemeClr>
                </a:solidFill>
                <a:latin typeface="Calibri"/>
                <a:cs typeface="Calibri"/>
              </a:rPr>
              <a:t>single</a:t>
            </a:r>
            <a:r>
              <a:rPr sz="2100" i="1" spc="35">
                <a:solidFill>
                  <a:schemeClr val="tx2">
                    <a:lumMod val="75000"/>
                  </a:schemeClr>
                </a:solidFill>
                <a:latin typeface="Calibri"/>
                <a:cs typeface="Calibri"/>
              </a:rPr>
              <a:t> </a:t>
            </a:r>
            <a:r>
              <a:rPr sz="2100" i="1">
                <a:solidFill>
                  <a:schemeClr val="tx2">
                    <a:lumMod val="75000"/>
                  </a:schemeClr>
                </a:solidFill>
                <a:latin typeface="Calibri"/>
                <a:cs typeface="Calibri"/>
              </a:rPr>
              <a:t>pound</a:t>
            </a:r>
            <a:r>
              <a:rPr sz="2100" i="1" spc="25">
                <a:solidFill>
                  <a:schemeClr val="tx2">
                    <a:lumMod val="75000"/>
                  </a:schemeClr>
                </a:solidFill>
                <a:latin typeface="Calibri"/>
                <a:cs typeface="Calibri"/>
              </a:rPr>
              <a:t> </a:t>
            </a:r>
            <a:r>
              <a:rPr sz="2100" i="1" spc="-5">
                <a:solidFill>
                  <a:schemeClr val="tx2">
                    <a:lumMod val="75000"/>
                  </a:schemeClr>
                </a:solidFill>
                <a:latin typeface="Calibri"/>
                <a:cs typeface="Calibri"/>
              </a:rPr>
              <a:t>of</a:t>
            </a:r>
            <a:r>
              <a:rPr sz="2100" i="1" spc="20">
                <a:solidFill>
                  <a:schemeClr val="tx2">
                    <a:lumMod val="75000"/>
                  </a:schemeClr>
                </a:solidFill>
                <a:latin typeface="Calibri"/>
                <a:cs typeface="Calibri"/>
              </a:rPr>
              <a:t> </a:t>
            </a:r>
            <a:r>
              <a:rPr sz="2100" i="1" spc="-5">
                <a:solidFill>
                  <a:schemeClr val="tx2">
                    <a:lumMod val="75000"/>
                  </a:schemeClr>
                </a:solidFill>
                <a:latin typeface="Calibri"/>
                <a:cs typeface="Calibri"/>
              </a:rPr>
              <a:t>profit</a:t>
            </a:r>
            <a:r>
              <a:rPr sz="2100" i="1" spc="20">
                <a:solidFill>
                  <a:schemeClr val="tx2">
                    <a:lumMod val="75000"/>
                  </a:schemeClr>
                </a:solidFill>
                <a:latin typeface="Calibri"/>
                <a:cs typeface="Calibri"/>
              </a:rPr>
              <a:t> </a:t>
            </a:r>
            <a:r>
              <a:rPr sz="2100" i="1" spc="-5">
                <a:solidFill>
                  <a:schemeClr val="tx2">
                    <a:lumMod val="75000"/>
                  </a:schemeClr>
                </a:solidFill>
                <a:latin typeface="Calibri"/>
                <a:cs typeface="Calibri"/>
              </a:rPr>
              <a:t>generated</a:t>
            </a:r>
            <a:r>
              <a:rPr sz="2100" i="1" spc="25">
                <a:solidFill>
                  <a:schemeClr val="tx2">
                    <a:lumMod val="75000"/>
                  </a:schemeClr>
                </a:solidFill>
                <a:latin typeface="Calibri"/>
                <a:cs typeface="Calibri"/>
              </a:rPr>
              <a:t> </a:t>
            </a:r>
            <a:r>
              <a:rPr sz="2100" i="1" spc="-5">
                <a:solidFill>
                  <a:schemeClr val="tx2">
                    <a:lumMod val="75000"/>
                  </a:schemeClr>
                </a:solidFill>
                <a:latin typeface="Calibri"/>
                <a:cs typeface="Calibri"/>
              </a:rPr>
              <a:t>will</a:t>
            </a:r>
            <a:r>
              <a:rPr sz="2100" i="1" spc="10">
                <a:solidFill>
                  <a:schemeClr val="tx2">
                    <a:lumMod val="75000"/>
                  </a:schemeClr>
                </a:solidFill>
                <a:latin typeface="Calibri"/>
                <a:cs typeface="Calibri"/>
              </a:rPr>
              <a:t> </a:t>
            </a:r>
            <a:r>
              <a:rPr sz="2100" i="1" spc="-10">
                <a:solidFill>
                  <a:schemeClr val="tx2">
                    <a:lumMod val="75000"/>
                  </a:schemeClr>
                </a:solidFill>
                <a:latin typeface="Calibri"/>
                <a:cs typeface="Calibri"/>
              </a:rPr>
              <a:t>continue</a:t>
            </a:r>
            <a:r>
              <a:rPr sz="2100" i="1" spc="15">
                <a:solidFill>
                  <a:schemeClr val="tx2">
                    <a:lumMod val="75000"/>
                  </a:schemeClr>
                </a:solidFill>
                <a:latin typeface="Calibri"/>
                <a:cs typeface="Calibri"/>
              </a:rPr>
              <a:t> </a:t>
            </a:r>
            <a:r>
              <a:rPr sz="2100" i="1" spc="-10">
                <a:solidFill>
                  <a:schemeClr val="tx2">
                    <a:lumMod val="75000"/>
                  </a:schemeClr>
                </a:solidFill>
                <a:latin typeface="Calibri"/>
                <a:cs typeface="Calibri"/>
              </a:rPr>
              <a:t>to</a:t>
            </a:r>
            <a:r>
              <a:rPr sz="2100" i="1" spc="-15">
                <a:solidFill>
                  <a:schemeClr val="tx2">
                    <a:lumMod val="75000"/>
                  </a:schemeClr>
                </a:solidFill>
                <a:latin typeface="Calibri"/>
                <a:cs typeface="Calibri"/>
              </a:rPr>
              <a:t> </a:t>
            </a:r>
            <a:r>
              <a:rPr sz="2100" i="1" spc="5">
                <a:solidFill>
                  <a:schemeClr val="tx2">
                    <a:lumMod val="75000"/>
                  </a:schemeClr>
                </a:solidFill>
                <a:latin typeface="Calibri"/>
                <a:cs typeface="Calibri"/>
              </a:rPr>
              <a:t>be</a:t>
            </a:r>
            <a:r>
              <a:rPr sz="2100" i="1" spc="15">
                <a:solidFill>
                  <a:schemeClr val="tx2">
                    <a:lumMod val="75000"/>
                  </a:schemeClr>
                </a:solidFill>
                <a:latin typeface="Calibri"/>
                <a:cs typeface="Calibri"/>
              </a:rPr>
              <a:t> </a:t>
            </a:r>
            <a:r>
              <a:rPr sz="2100" i="1" spc="-15">
                <a:solidFill>
                  <a:schemeClr val="tx2">
                    <a:lumMod val="75000"/>
                  </a:schemeClr>
                </a:solidFill>
                <a:latin typeface="Calibri"/>
                <a:cs typeface="Calibri"/>
              </a:rPr>
              <a:t>invested</a:t>
            </a:r>
            <a:r>
              <a:rPr sz="2100" i="1" spc="25">
                <a:solidFill>
                  <a:schemeClr val="tx2">
                    <a:lumMod val="75000"/>
                  </a:schemeClr>
                </a:solidFill>
                <a:latin typeface="Calibri"/>
                <a:cs typeface="Calibri"/>
              </a:rPr>
              <a:t> </a:t>
            </a:r>
            <a:r>
              <a:rPr sz="2100" i="1" spc="-10">
                <a:solidFill>
                  <a:schemeClr val="tx2">
                    <a:lumMod val="75000"/>
                  </a:schemeClr>
                </a:solidFill>
                <a:latin typeface="Calibri"/>
                <a:cs typeface="Calibri"/>
              </a:rPr>
              <a:t>straight</a:t>
            </a:r>
            <a:r>
              <a:rPr sz="2100" i="1">
                <a:solidFill>
                  <a:schemeClr val="tx2">
                    <a:lumMod val="75000"/>
                  </a:schemeClr>
                </a:solidFill>
                <a:latin typeface="Calibri"/>
                <a:cs typeface="Calibri"/>
              </a:rPr>
              <a:t> back </a:t>
            </a:r>
            <a:r>
              <a:rPr sz="2100" i="1" spc="-15">
                <a:solidFill>
                  <a:schemeClr val="tx2">
                    <a:lumMod val="75000"/>
                  </a:schemeClr>
                </a:solidFill>
                <a:latin typeface="Calibri"/>
                <a:cs typeface="Calibri"/>
              </a:rPr>
              <a:t>into </a:t>
            </a:r>
            <a:r>
              <a:rPr sz="2100" i="1" spc="-459">
                <a:solidFill>
                  <a:schemeClr val="tx2">
                    <a:lumMod val="75000"/>
                  </a:schemeClr>
                </a:solidFill>
                <a:latin typeface="Calibri"/>
                <a:cs typeface="Calibri"/>
              </a:rPr>
              <a:t> </a:t>
            </a:r>
            <a:r>
              <a:rPr sz="2100" i="1">
                <a:solidFill>
                  <a:schemeClr val="tx2">
                    <a:lumMod val="75000"/>
                  </a:schemeClr>
                </a:solidFill>
                <a:latin typeface="Calibri"/>
                <a:cs typeface="Calibri"/>
              </a:rPr>
              <a:t>our</a:t>
            </a:r>
            <a:r>
              <a:rPr sz="2100" i="1" spc="-5">
                <a:solidFill>
                  <a:schemeClr val="tx2">
                    <a:lumMod val="75000"/>
                  </a:schemeClr>
                </a:solidFill>
                <a:latin typeface="Calibri"/>
                <a:cs typeface="Calibri"/>
              </a:rPr>
              <a:t> </a:t>
            </a:r>
            <a:r>
              <a:rPr sz="2100" i="1" spc="-20">
                <a:solidFill>
                  <a:schemeClr val="tx2">
                    <a:lumMod val="75000"/>
                  </a:schemeClr>
                </a:solidFill>
                <a:latin typeface="Calibri"/>
                <a:cs typeface="Calibri"/>
              </a:rPr>
              <a:t>club’s</a:t>
            </a:r>
            <a:r>
              <a:rPr sz="2100" i="1" spc="10">
                <a:solidFill>
                  <a:schemeClr val="tx2">
                    <a:lumMod val="75000"/>
                  </a:schemeClr>
                </a:solidFill>
                <a:latin typeface="Calibri"/>
                <a:cs typeface="Calibri"/>
              </a:rPr>
              <a:t> </a:t>
            </a:r>
            <a:r>
              <a:rPr sz="2100" i="1" spc="-5">
                <a:solidFill>
                  <a:schemeClr val="tx2">
                    <a:lumMod val="75000"/>
                  </a:schemeClr>
                </a:solidFill>
                <a:latin typeface="Calibri"/>
                <a:cs typeface="Calibri"/>
              </a:rPr>
              <a:t>rugby</a:t>
            </a:r>
            <a:r>
              <a:rPr sz="2100" i="1" spc="35">
                <a:solidFill>
                  <a:schemeClr val="tx2">
                    <a:lumMod val="75000"/>
                  </a:schemeClr>
                </a:solidFill>
                <a:latin typeface="Calibri"/>
                <a:cs typeface="Calibri"/>
              </a:rPr>
              <a:t> </a:t>
            </a:r>
            <a:r>
              <a:rPr sz="2100" i="1" spc="-5">
                <a:solidFill>
                  <a:schemeClr val="tx2">
                    <a:lumMod val="75000"/>
                  </a:schemeClr>
                </a:solidFill>
                <a:latin typeface="Calibri"/>
                <a:cs typeface="Calibri"/>
              </a:rPr>
              <a:t>activities</a:t>
            </a:r>
            <a:endParaRPr sz="2100" i="1">
              <a:solidFill>
                <a:schemeClr val="tx2">
                  <a:lumMod val="75000"/>
                </a:schemeClr>
              </a:solidFill>
              <a:latin typeface="Calibri"/>
              <a:cs typeface="Calibri"/>
            </a:endParaRPr>
          </a:p>
        </p:txBody>
      </p:sp>
      <p:sp>
        <p:nvSpPr>
          <p:cNvPr id="5" name="Slide Number Placeholder 4">
            <a:extLst>
              <a:ext uri="{FF2B5EF4-FFF2-40B4-BE49-F238E27FC236}">
                <a16:creationId xmlns:a16="http://schemas.microsoft.com/office/drawing/2014/main" id="{7EA314E4-BB63-44CC-ADBD-07EEC2ECD725}"/>
              </a:ext>
            </a:extLst>
          </p:cNvPr>
          <p:cNvSpPr>
            <a:spLocks noGrp="1"/>
          </p:cNvSpPr>
          <p:nvPr>
            <p:ph type="sldNum" sz="quarter" idx="7"/>
          </p:nvPr>
        </p:nvSpPr>
        <p:spPr/>
        <p:txBody>
          <a:bodyPr/>
          <a:lstStyle/>
          <a:p>
            <a:fld id="{B6F15528-21DE-4FAA-801E-634DDDAF4B2B}" type="slidenum">
              <a:rPr lang="en-GB" smtClean="0"/>
              <a:t>18</a:t>
            </a:fld>
            <a:endParaRPr lang="en-GB"/>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p14:dur="250" advTm="60000">
        <p159:morph option="byObject"/>
      </p:transition>
    </mc:Choice>
    <mc:Fallback xmlns="">
      <p:transition advTm="60000">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9" name="Picture 8" descr="Diagram&#10;&#10;Description automatically generated">
            <a:extLst>
              <a:ext uri="{FF2B5EF4-FFF2-40B4-BE49-F238E27FC236}">
                <a16:creationId xmlns:a16="http://schemas.microsoft.com/office/drawing/2014/main" id="{1A8AF9B5-6A86-4E94-8DFC-6ECC8B02CE54}"/>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317500" y="1482971"/>
            <a:ext cx="3766567" cy="2998430"/>
          </a:xfrm>
          <a:prstGeom prst="rect">
            <a:avLst/>
          </a:prstGeom>
        </p:spPr>
      </p:pic>
      <p:sp>
        <p:nvSpPr>
          <p:cNvPr id="2" name="object 2"/>
          <p:cNvSpPr txBox="1">
            <a:spLocks noGrp="1"/>
          </p:cNvSpPr>
          <p:nvPr>
            <p:ph type="title"/>
          </p:nvPr>
        </p:nvSpPr>
        <p:spPr>
          <a:xfrm>
            <a:off x="2009347" y="405603"/>
            <a:ext cx="6974701" cy="566822"/>
          </a:xfrm>
          <a:prstGeom prst="rect">
            <a:avLst/>
          </a:prstGeom>
        </p:spPr>
        <p:txBody>
          <a:bodyPr vert="horz" wrap="square" lIns="0" tIns="12700" rIns="0" bIns="0" rtlCol="0">
            <a:spAutoFit/>
          </a:bodyPr>
          <a:lstStyle/>
          <a:p>
            <a:pPr marL="12700">
              <a:lnSpc>
                <a:spcPct val="100000"/>
              </a:lnSpc>
              <a:spcBef>
                <a:spcPts val="100"/>
              </a:spcBef>
            </a:pPr>
            <a:r>
              <a:rPr sz="3600" spc="-110">
                <a:solidFill>
                  <a:schemeClr val="tx2">
                    <a:lumMod val="75000"/>
                  </a:schemeClr>
                </a:solidFill>
              </a:rPr>
              <a:t>Improving</a:t>
            </a:r>
            <a:r>
              <a:rPr sz="3600" spc="-85">
                <a:solidFill>
                  <a:schemeClr val="tx2">
                    <a:lumMod val="75000"/>
                  </a:schemeClr>
                </a:solidFill>
              </a:rPr>
              <a:t> </a:t>
            </a:r>
            <a:r>
              <a:rPr lang="en-GB" sz="3600" spc="-85">
                <a:solidFill>
                  <a:schemeClr val="tx2">
                    <a:lumMod val="75000"/>
                  </a:schemeClr>
                </a:solidFill>
              </a:rPr>
              <a:t>Old Salts </a:t>
            </a:r>
            <a:r>
              <a:rPr sz="3600" spc="-100">
                <a:solidFill>
                  <a:schemeClr val="tx2">
                    <a:lumMod val="75000"/>
                  </a:schemeClr>
                </a:solidFill>
              </a:rPr>
              <a:t>communications</a:t>
            </a:r>
            <a:r>
              <a:rPr lang="en-GB" sz="3600" spc="-100">
                <a:solidFill>
                  <a:schemeClr val="tx2">
                    <a:lumMod val="75000"/>
                  </a:schemeClr>
                </a:solidFill>
              </a:rPr>
              <a:t> </a:t>
            </a:r>
            <a:endParaRPr sz="3600">
              <a:solidFill>
                <a:schemeClr val="tx2">
                  <a:lumMod val="75000"/>
                </a:schemeClr>
              </a:solidFill>
            </a:endParaRPr>
          </a:p>
        </p:txBody>
      </p:sp>
      <p:sp>
        <p:nvSpPr>
          <p:cNvPr id="3" name="object 3"/>
          <p:cNvSpPr txBox="1"/>
          <p:nvPr/>
        </p:nvSpPr>
        <p:spPr>
          <a:xfrm>
            <a:off x="3517900" y="1223107"/>
            <a:ext cx="6705600" cy="3198440"/>
          </a:xfrm>
          <a:prstGeom prst="rect">
            <a:avLst/>
          </a:prstGeom>
        </p:spPr>
        <p:txBody>
          <a:bodyPr vert="horz" wrap="square" lIns="0" tIns="43815" rIns="0" bIns="0" rtlCol="0">
            <a:spAutoFit/>
          </a:bodyPr>
          <a:lstStyle/>
          <a:p>
            <a:pPr marL="354965" marR="5080" indent="-342900">
              <a:lnSpc>
                <a:spcPct val="90200"/>
              </a:lnSpc>
              <a:spcBef>
                <a:spcPts val="345"/>
              </a:spcBef>
              <a:buFont typeface="Wingdings" panose="05000000000000000000" pitchFamily="2" charset="2"/>
              <a:buChar char="q"/>
              <a:tabLst>
                <a:tab pos="213995" algn="l"/>
              </a:tabLst>
            </a:pPr>
            <a:r>
              <a:rPr spc="-35" dirty="0">
                <a:latin typeface="Calibri"/>
                <a:cs typeface="Calibri"/>
              </a:rPr>
              <a:t>We</a:t>
            </a:r>
            <a:r>
              <a:rPr spc="-15" dirty="0">
                <a:latin typeface="Calibri"/>
                <a:cs typeface="Calibri"/>
              </a:rPr>
              <a:t> recognize</a:t>
            </a:r>
            <a:r>
              <a:rPr spc="30" dirty="0">
                <a:latin typeface="Calibri"/>
                <a:cs typeface="Calibri"/>
              </a:rPr>
              <a:t> </a:t>
            </a:r>
            <a:r>
              <a:rPr lang="en-GB" spc="30" dirty="0">
                <a:latin typeface="Calibri"/>
                <a:cs typeface="Calibri"/>
              </a:rPr>
              <a:t>that, </a:t>
            </a:r>
            <a:r>
              <a:rPr spc="-5" dirty="0">
                <a:latin typeface="Calibri"/>
                <a:cs typeface="Calibri"/>
              </a:rPr>
              <a:t>during</a:t>
            </a:r>
            <a:r>
              <a:rPr spc="5" dirty="0">
                <a:latin typeface="Calibri"/>
                <a:cs typeface="Calibri"/>
              </a:rPr>
              <a:t> </a:t>
            </a:r>
            <a:r>
              <a:rPr spc="-15" dirty="0">
                <a:latin typeface="Calibri"/>
                <a:cs typeface="Calibri"/>
              </a:rPr>
              <a:t>COVID</a:t>
            </a:r>
            <a:r>
              <a:rPr spc="-5" dirty="0">
                <a:latin typeface="Calibri"/>
                <a:cs typeface="Calibri"/>
              </a:rPr>
              <a:t> </a:t>
            </a:r>
            <a:r>
              <a:rPr spc="-15" dirty="0">
                <a:latin typeface="Calibri"/>
                <a:cs typeface="Calibri"/>
              </a:rPr>
              <a:t>lockdowns </a:t>
            </a:r>
            <a:r>
              <a:rPr lang="en-GB" spc="-15" dirty="0">
                <a:latin typeface="Calibri"/>
                <a:cs typeface="Calibri"/>
              </a:rPr>
              <a:t>and our exile, </a:t>
            </a:r>
            <a:r>
              <a:rPr spc="-5" dirty="0">
                <a:latin typeface="Calibri"/>
                <a:cs typeface="Calibri"/>
              </a:rPr>
              <a:t>communications</a:t>
            </a:r>
            <a:r>
              <a:rPr spc="-25" dirty="0">
                <a:latin typeface="Calibri"/>
                <a:cs typeface="Calibri"/>
              </a:rPr>
              <a:t> </a:t>
            </a:r>
            <a:r>
              <a:rPr spc="-15" dirty="0">
                <a:latin typeface="Calibri"/>
                <a:cs typeface="Calibri"/>
              </a:rPr>
              <a:t>were</a:t>
            </a:r>
            <a:r>
              <a:rPr spc="5" dirty="0">
                <a:latin typeface="Calibri"/>
                <a:cs typeface="Calibri"/>
              </a:rPr>
              <a:t> </a:t>
            </a:r>
            <a:r>
              <a:rPr spc="-10" dirty="0">
                <a:latin typeface="Calibri"/>
                <a:cs typeface="Calibri"/>
              </a:rPr>
              <a:t>minim</a:t>
            </a:r>
            <a:r>
              <a:rPr lang="en-GB" spc="-10" dirty="0">
                <a:latin typeface="Calibri"/>
                <a:cs typeface="Calibri"/>
              </a:rPr>
              <a:t>al</a:t>
            </a:r>
            <a:r>
              <a:rPr spc="-10" dirty="0" err="1">
                <a:latin typeface="Calibri"/>
                <a:cs typeface="Calibri"/>
              </a:rPr>
              <a:t>i</a:t>
            </a:r>
            <a:r>
              <a:rPr lang="en-GB" spc="-10" dirty="0" err="1">
                <a:latin typeface="Calibri"/>
                <a:cs typeface="Calibri"/>
              </a:rPr>
              <a:t>stic</a:t>
            </a:r>
            <a:r>
              <a:rPr spc="10" dirty="0">
                <a:latin typeface="Calibri"/>
                <a:cs typeface="Calibri"/>
              </a:rPr>
              <a:t> </a:t>
            </a:r>
            <a:r>
              <a:rPr spc="-15" dirty="0">
                <a:latin typeface="Calibri"/>
                <a:cs typeface="Calibri"/>
              </a:rPr>
              <a:t>across</a:t>
            </a:r>
            <a:r>
              <a:rPr spc="20" dirty="0">
                <a:latin typeface="Calibri"/>
                <a:cs typeface="Calibri"/>
              </a:rPr>
              <a:t> </a:t>
            </a:r>
            <a:r>
              <a:rPr spc="-5" dirty="0">
                <a:latin typeface="Calibri"/>
                <a:cs typeface="Calibri"/>
              </a:rPr>
              <a:t>our</a:t>
            </a:r>
            <a:r>
              <a:rPr spc="5" dirty="0">
                <a:latin typeface="Calibri"/>
                <a:cs typeface="Calibri"/>
              </a:rPr>
              <a:t> </a:t>
            </a:r>
            <a:r>
              <a:rPr spc="-10" dirty="0">
                <a:latin typeface="Calibri"/>
                <a:cs typeface="Calibri"/>
              </a:rPr>
              <a:t>members, </a:t>
            </a:r>
            <a:r>
              <a:rPr spc="-459" dirty="0">
                <a:latin typeface="Calibri"/>
                <a:cs typeface="Calibri"/>
              </a:rPr>
              <a:t> </a:t>
            </a:r>
            <a:r>
              <a:rPr spc="-10" dirty="0">
                <a:latin typeface="Calibri"/>
                <a:cs typeface="Calibri"/>
              </a:rPr>
              <a:t>voluntary</a:t>
            </a:r>
            <a:r>
              <a:rPr spc="15" dirty="0">
                <a:latin typeface="Calibri"/>
                <a:cs typeface="Calibri"/>
              </a:rPr>
              <a:t> </a:t>
            </a:r>
            <a:r>
              <a:rPr spc="-15" dirty="0">
                <a:latin typeface="Calibri"/>
                <a:cs typeface="Calibri"/>
              </a:rPr>
              <a:t>groups</a:t>
            </a:r>
            <a:r>
              <a:rPr spc="5" dirty="0">
                <a:latin typeface="Calibri"/>
                <a:cs typeface="Calibri"/>
              </a:rPr>
              <a:t> </a:t>
            </a:r>
            <a:r>
              <a:rPr dirty="0">
                <a:latin typeface="Calibri"/>
                <a:cs typeface="Calibri"/>
              </a:rPr>
              <a:t>and</a:t>
            </a:r>
            <a:r>
              <a:rPr spc="-5" dirty="0">
                <a:latin typeface="Calibri"/>
                <a:cs typeface="Calibri"/>
              </a:rPr>
              <a:t> </a:t>
            </a:r>
            <a:r>
              <a:rPr spc="-10" dirty="0">
                <a:latin typeface="Calibri"/>
                <a:cs typeface="Calibri"/>
              </a:rPr>
              <a:t>committees</a:t>
            </a:r>
            <a:r>
              <a:rPr lang="en-GB" spc="-10" dirty="0">
                <a:latin typeface="Calibri"/>
                <a:cs typeface="Calibri"/>
              </a:rPr>
              <a:t>. Apart from discovering Zoom it was negative!</a:t>
            </a:r>
          </a:p>
          <a:p>
            <a:pPr marL="297815" marR="34925" indent="-285750">
              <a:lnSpc>
                <a:spcPts val="2280"/>
              </a:lnSpc>
              <a:spcBef>
                <a:spcPts val="900"/>
              </a:spcBef>
              <a:buFont typeface="Wingdings" panose="05000000000000000000" pitchFamily="2" charset="2"/>
              <a:buChar char="q"/>
              <a:tabLst>
                <a:tab pos="213995" algn="l"/>
              </a:tabLst>
            </a:pPr>
            <a:r>
              <a:rPr spc="-5" dirty="0">
                <a:latin typeface="Calibri"/>
                <a:cs typeface="Calibri"/>
              </a:rPr>
              <a:t>Going</a:t>
            </a:r>
            <a:r>
              <a:rPr dirty="0">
                <a:latin typeface="Calibri"/>
                <a:cs typeface="Calibri"/>
              </a:rPr>
              <a:t> </a:t>
            </a:r>
            <a:r>
              <a:rPr spc="-15" dirty="0">
                <a:latin typeface="Calibri"/>
                <a:cs typeface="Calibri"/>
              </a:rPr>
              <a:t>forward,</a:t>
            </a:r>
            <a:r>
              <a:rPr spc="5" dirty="0">
                <a:latin typeface="Calibri"/>
                <a:cs typeface="Calibri"/>
              </a:rPr>
              <a:t> </a:t>
            </a:r>
            <a:r>
              <a:rPr spc="-20" dirty="0">
                <a:latin typeface="Calibri"/>
                <a:cs typeface="Calibri"/>
              </a:rPr>
              <a:t>we</a:t>
            </a:r>
            <a:r>
              <a:rPr spc="10" dirty="0">
                <a:latin typeface="Calibri"/>
                <a:cs typeface="Calibri"/>
              </a:rPr>
              <a:t> </a:t>
            </a:r>
            <a:r>
              <a:rPr spc="-5" dirty="0">
                <a:latin typeface="Calibri"/>
                <a:cs typeface="Calibri"/>
              </a:rPr>
              <a:t>need</a:t>
            </a:r>
            <a:r>
              <a:rPr spc="10" dirty="0">
                <a:latin typeface="Calibri"/>
                <a:cs typeface="Calibri"/>
              </a:rPr>
              <a:t> </a:t>
            </a:r>
            <a:r>
              <a:rPr spc="-10" dirty="0">
                <a:latin typeface="Calibri"/>
                <a:cs typeface="Calibri"/>
              </a:rPr>
              <a:t>to </a:t>
            </a:r>
            <a:r>
              <a:rPr spc="-15" dirty="0">
                <a:latin typeface="Calibri"/>
                <a:cs typeface="Calibri"/>
              </a:rPr>
              <a:t>improve</a:t>
            </a:r>
            <a:r>
              <a:rPr spc="30" dirty="0">
                <a:latin typeface="Calibri"/>
                <a:cs typeface="Calibri"/>
              </a:rPr>
              <a:t> </a:t>
            </a:r>
            <a:r>
              <a:rPr spc="-15" dirty="0">
                <a:latin typeface="Calibri"/>
                <a:cs typeface="Calibri"/>
              </a:rPr>
              <a:t>how</a:t>
            </a:r>
            <a:r>
              <a:rPr spc="15" dirty="0">
                <a:latin typeface="Calibri"/>
                <a:cs typeface="Calibri"/>
              </a:rPr>
              <a:t> </a:t>
            </a:r>
            <a:r>
              <a:rPr spc="-20" dirty="0">
                <a:latin typeface="Calibri"/>
                <a:cs typeface="Calibri"/>
              </a:rPr>
              <a:t>we </a:t>
            </a:r>
            <a:r>
              <a:rPr spc="-15" dirty="0">
                <a:latin typeface="Calibri"/>
                <a:cs typeface="Calibri"/>
              </a:rPr>
              <a:t> </a:t>
            </a:r>
            <a:r>
              <a:rPr spc="-10" dirty="0">
                <a:latin typeface="Calibri"/>
                <a:cs typeface="Calibri"/>
              </a:rPr>
              <a:t>communicate</a:t>
            </a:r>
            <a:r>
              <a:rPr spc="-20" dirty="0">
                <a:latin typeface="Calibri"/>
                <a:cs typeface="Calibri"/>
              </a:rPr>
              <a:t> </a:t>
            </a:r>
            <a:r>
              <a:rPr dirty="0">
                <a:latin typeface="Calibri"/>
                <a:cs typeface="Calibri"/>
              </a:rPr>
              <a:t>and</a:t>
            </a:r>
            <a:r>
              <a:rPr spc="-15" dirty="0">
                <a:latin typeface="Calibri"/>
                <a:cs typeface="Calibri"/>
              </a:rPr>
              <a:t> </a:t>
            </a:r>
            <a:r>
              <a:rPr dirty="0">
                <a:latin typeface="Calibri"/>
                <a:cs typeface="Calibri"/>
              </a:rPr>
              <a:t>will</a:t>
            </a:r>
            <a:r>
              <a:rPr spc="-25" dirty="0">
                <a:latin typeface="Calibri"/>
                <a:cs typeface="Calibri"/>
              </a:rPr>
              <a:t> </a:t>
            </a:r>
            <a:r>
              <a:rPr spc="-10" dirty="0">
                <a:latin typeface="Calibri"/>
                <a:cs typeface="Calibri"/>
              </a:rPr>
              <a:t>develop</a:t>
            </a:r>
            <a:r>
              <a:rPr spc="25" dirty="0">
                <a:latin typeface="Calibri"/>
                <a:cs typeface="Calibri"/>
              </a:rPr>
              <a:t> </a:t>
            </a:r>
            <a:r>
              <a:rPr dirty="0">
                <a:latin typeface="Calibri"/>
                <a:cs typeface="Calibri"/>
              </a:rPr>
              <a:t>a</a:t>
            </a:r>
            <a:r>
              <a:rPr spc="-25" dirty="0">
                <a:latin typeface="Calibri"/>
                <a:cs typeface="Calibri"/>
              </a:rPr>
              <a:t> </a:t>
            </a:r>
            <a:r>
              <a:rPr spc="-5" dirty="0">
                <a:latin typeface="Calibri"/>
                <a:cs typeface="Calibri"/>
              </a:rPr>
              <a:t>communications</a:t>
            </a:r>
            <a:r>
              <a:rPr spc="-30" dirty="0">
                <a:latin typeface="Calibri"/>
                <a:cs typeface="Calibri"/>
              </a:rPr>
              <a:t> </a:t>
            </a:r>
            <a:r>
              <a:rPr dirty="0">
                <a:latin typeface="Calibri"/>
                <a:cs typeface="Calibri"/>
              </a:rPr>
              <a:t>plan</a:t>
            </a:r>
            <a:r>
              <a:rPr lang="en-GB" dirty="0">
                <a:latin typeface="Calibri"/>
                <a:cs typeface="Calibri"/>
              </a:rPr>
              <a:t> within the new managed website.</a:t>
            </a:r>
            <a:endParaRPr dirty="0">
              <a:latin typeface="Calibri"/>
              <a:cs typeface="Calibri"/>
            </a:endParaRPr>
          </a:p>
          <a:p>
            <a:pPr marL="354965" marR="74295" indent="-342900">
              <a:lnSpc>
                <a:spcPct val="90200"/>
              </a:lnSpc>
              <a:spcBef>
                <a:spcPts val="835"/>
              </a:spcBef>
              <a:buFont typeface="Wingdings" panose="05000000000000000000" pitchFamily="2" charset="2"/>
              <a:buChar char="q"/>
              <a:tabLst>
                <a:tab pos="213995" algn="l"/>
              </a:tabLst>
            </a:pPr>
            <a:r>
              <a:rPr lang="en-GB" spc="-15" dirty="0">
                <a:latin typeface="Calibri"/>
                <a:cs typeface="Calibri"/>
              </a:rPr>
              <a:t>V</a:t>
            </a:r>
            <a:r>
              <a:rPr spc="-15" dirty="0" err="1">
                <a:latin typeface="Calibri"/>
                <a:cs typeface="Calibri"/>
              </a:rPr>
              <a:t>olunteers</a:t>
            </a:r>
            <a:r>
              <a:rPr spc="25" dirty="0">
                <a:latin typeface="Calibri"/>
                <a:cs typeface="Calibri"/>
              </a:rPr>
              <a:t> </a:t>
            </a:r>
            <a:r>
              <a:rPr lang="en-GB" spc="25" dirty="0">
                <a:latin typeface="Calibri"/>
                <a:cs typeface="Calibri"/>
              </a:rPr>
              <a:t>are key to </a:t>
            </a:r>
            <a:r>
              <a:rPr spc="-5" dirty="0">
                <a:latin typeface="Calibri"/>
                <a:cs typeface="Calibri"/>
              </a:rPr>
              <a:t>help</a:t>
            </a:r>
            <a:r>
              <a:rPr spc="15" dirty="0">
                <a:latin typeface="Calibri"/>
                <a:cs typeface="Calibri"/>
              </a:rPr>
              <a:t> </a:t>
            </a:r>
            <a:r>
              <a:rPr spc="-10" dirty="0">
                <a:latin typeface="Calibri"/>
                <a:cs typeface="Calibri"/>
              </a:rPr>
              <a:t>us</a:t>
            </a:r>
            <a:r>
              <a:rPr spc="5" dirty="0">
                <a:latin typeface="Calibri"/>
                <a:cs typeface="Calibri"/>
              </a:rPr>
              <a:t> </a:t>
            </a:r>
            <a:r>
              <a:rPr spc="-10" dirty="0">
                <a:latin typeface="Calibri"/>
                <a:cs typeface="Calibri"/>
              </a:rPr>
              <a:t>to</a:t>
            </a:r>
            <a:r>
              <a:rPr spc="-30" dirty="0">
                <a:latin typeface="Calibri"/>
                <a:cs typeface="Calibri"/>
              </a:rPr>
              <a:t> </a:t>
            </a:r>
            <a:r>
              <a:rPr spc="-20" dirty="0">
                <a:latin typeface="Calibri"/>
                <a:cs typeface="Calibri"/>
              </a:rPr>
              <a:t>grow </a:t>
            </a:r>
            <a:r>
              <a:rPr spc="-459" dirty="0">
                <a:latin typeface="Calibri"/>
                <a:cs typeface="Calibri"/>
              </a:rPr>
              <a:t> </a:t>
            </a:r>
            <a:r>
              <a:rPr spc="-10" dirty="0">
                <a:latin typeface="Calibri"/>
                <a:cs typeface="Calibri"/>
              </a:rPr>
              <a:t>internal</a:t>
            </a:r>
            <a:r>
              <a:rPr spc="5" dirty="0">
                <a:latin typeface="Calibri"/>
                <a:cs typeface="Calibri"/>
              </a:rPr>
              <a:t> </a:t>
            </a:r>
            <a:r>
              <a:rPr dirty="0">
                <a:latin typeface="Calibri"/>
                <a:cs typeface="Calibri"/>
              </a:rPr>
              <a:t>and</a:t>
            </a:r>
            <a:r>
              <a:rPr spc="-5" dirty="0">
                <a:latin typeface="Calibri"/>
                <a:cs typeface="Calibri"/>
              </a:rPr>
              <a:t> </a:t>
            </a:r>
            <a:r>
              <a:rPr spc="-10" dirty="0">
                <a:latin typeface="Calibri"/>
                <a:cs typeface="Calibri"/>
              </a:rPr>
              <a:t>external</a:t>
            </a:r>
            <a:r>
              <a:rPr spc="10" dirty="0">
                <a:latin typeface="Calibri"/>
                <a:cs typeface="Calibri"/>
              </a:rPr>
              <a:t> </a:t>
            </a:r>
            <a:r>
              <a:rPr spc="-10" dirty="0">
                <a:latin typeface="Calibri"/>
                <a:cs typeface="Calibri"/>
              </a:rPr>
              <a:t>communications</a:t>
            </a:r>
            <a:r>
              <a:rPr spc="5" dirty="0">
                <a:latin typeface="Calibri"/>
                <a:cs typeface="Calibri"/>
              </a:rPr>
              <a:t> </a:t>
            </a:r>
            <a:r>
              <a:rPr spc="-10" dirty="0">
                <a:latin typeface="Calibri"/>
                <a:cs typeface="Calibri"/>
              </a:rPr>
              <a:t>across</a:t>
            </a:r>
            <a:r>
              <a:rPr spc="10" dirty="0">
                <a:latin typeface="Calibri"/>
                <a:cs typeface="Calibri"/>
              </a:rPr>
              <a:t> </a:t>
            </a:r>
            <a:r>
              <a:rPr spc="-10" dirty="0">
                <a:latin typeface="Calibri"/>
                <a:cs typeface="Calibri"/>
              </a:rPr>
              <a:t>all</a:t>
            </a:r>
            <a:r>
              <a:rPr spc="5" dirty="0">
                <a:latin typeface="Calibri"/>
                <a:cs typeface="Calibri"/>
              </a:rPr>
              <a:t> </a:t>
            </a:r>
            <a:r>
              <a:rPr spc="-5" dirty="0">
                <a:latin typeface="Calibri"/>
                <a:cs typeface="Calibri"/>
              </a:rPr>
              <a:t>our </a:t>
            </a:r>
            <a:r>
              <a:rPr lang="en-GB" spc="-5" dirty="0">
                <a:latin typeface="Calibri"/>
                <a:cs typeface="Calibri"/>
              </a:rPr>
              <a:t>club</a:t>
            </a:r>
            <a:r>
              <a:rPr dirty="0">
                <a:latin typeface="Calibri"/>
                <a:cs typeface="Calibri"/>
              </a:rPr>
              <a:t> and</a:t>
            </a:r>
            <a:r>
              <a:rPr spc="-10" dirty="0">
                <a:latin typeface="Calibri"/>
                <a:cs typeface="Calibri"/>
              </a:rPr>
              <a:t> </a:t>
            </a:r>
            <a:r>
              <a:rPr spc="-5" dirty="0">
                <a:latin typeface="Calibri"/>
                <a:cs typeface="Calibri"/>
              </a:rPr>
              <a:t>social</a:t>
            </a:r>
            <a:r>
              <a:rPr dirty="0">
                <a:latin typeface="Calibri"/>
                <a:cs typeface="Calibri"/>
              </a:rPr>
              <a:t> </a:t>
            </a:r>
            <a:r>
              <a:rPr spc="-5" dirty="0">
                <a:latin typeface="Calibri"/>
                <a:cs typeface="Calibri"/>
              </a:rPr>
              <a:t>media</a:t>
            </a:r>
            <a:r>
              <a:rPr spc="5" dirty="0">
                <a:latin typeface="Calibri"/>
                <a:cs typeface="Calibri"/>
              </a:rPr>
              <a:t> </a:t>
            </a:r>
            <a:r>
              <a:rPr spc="-5" dirty="0">
                <a:latin typeface="Calibri"/>
                <a:cs typeface="Calibri"/>
              </a:rPr>
              <a:t>channels</a:t>
            </a:r>
            <a:r>
              <a:rPr spc="25" dirty="0">
                <a:latin typeface="Calibri"/>
                <a:cs typeface="Calibri"/>
              </a:rPr>
              <a:t> </a:t>
            </a:r>
            <a:r>
              <a:rPr spc="-5" dirty="0">
                <a:latin typeface="Calibri"/>
                <a:cs typeface="Calibri"/>
              </a:rPr>
              <a:t>including</a:t>
            </a:r>
            <a:r>
              <a:rPr spc="20" dirty="0">
                <a:latin typeface="Calibri"/>
                <a:cs typeface="Calibri"/>
              </a:rPr>
              <a:t> </a:t>
            </a:r>
            <a:r>
              <a:rPr spc="-10" dirty="0">
                <a:latin typeface="Calibri"/>
                <a:cs typeface="Calibri"/>
              </a:rPr>
              <a:t>Facebook, </a:t>
            </a:r>
            <a:r>
              <a:rPr spc="-459" dirty="0">
                <a:latin typeface="Calibri"/>
                <a:cs typeface="Calibri"/>
              </a:rPr>
              <a:t> </a:t>
            </a:r>
            <a:r>
              <a:rPr spc="-45" dirty="0">
                <a:latin typeface="Calibri"/>
                <a:cs typeface="Calibri"/>
              </a:rPr>
              <a:t>YouTube,</a:t>
            </a:r>
            <a:r>
              <a:rPr spc="45" dirty="0">
                <a:latin typeface="Calibri"/>
                <a:cs typeface="Calibri"/>
              </a:rPr>
              <a:t> </a:t>
            </a:r>
            <a:r>
              <a:rPr spc="-15" dirty="0">
                <a:latin typeface="Calibri"/>
                <a:cs typeface="Calibri"/>
              </a:rPr>
              <a:t>Instagram,</a:t>
            </a:r>
            <a:r>
              <a:rPr spc="5" dirty="0">
                <a:latin typeface="Calibri"/>
                <a:cs typeface="Calibri"/>
              </a:rPr>
              <a:t> </a:t>
            </a:r>
            <a:r>
              <a:rPr spc="-35" dirty="0">
                <a:latin typeface="Calibri"/>
                <a:cs typeface="Calibri"/>
              </a:rPr>
              <a:t>TikTok</a:t>
            </a:r>
            <a:endParaRPr lang="en-GB" spc="-35" dirty="0">
              <a:latin typeface="Calibri"/>
              <a:cs typeface="Calibri"/>
            </a:endParaRPr>
          </a:p>
          <a:p>
            <a:pPr marL="354965" marR="74295" indent="-342900">
              <a:lnSpc>
                <a:spcPct val="90200"/>
              </a:lnSpc>
              <a:spcBef>
                <a:spcPts val="835"/>
              </a:spcBef>
              <a:buFont typeface="Wingdings" panose="05000000000000000000" pitchFamily="2" charset="2"/>
              <a:buChar char="q"/>
              <a:tabLst>
                <a:tab pos="213995" algn="l"/>
              </a:tabLst>
            </a:pPr>
            <a:r>
              <a:rPr lang="en-GB" spc="-35" dirty="0">
                <a:latin typeface="Calibri"/>
                <a:cs typeface="Calibri"/>
              </a:rPr>
              <a:t>Website connectivity through emails direct to members and social media for generic communications!  </a:t>
            </a:r>
            <a:endParaRPr dirty="0">
              <a:latin typeface="Calibri"/>
              <a:cs typeface="Calibri"/>
            </a:endParaRPr>
          </a:p>
        </p:txBody>
      </p:sp>
      <p:pic>
        <p:nvPicPr>
          <p:cNvPr id="6" name="Picture 5" descr="Diagram, text, whiteboard&#10;&#10;Description automatically generated">
            <a:extLst>
              <a:ext uri="{FF2B5EF4-FFF2-40B4-BE49-F238E27FC236}">
                <a16:creationId xmlns:a16="http://schemas.microsoft.com/office/drawing/2014/main" id="{C26CD7CA-BD5B-4B1C-9F66-719166455272}"/>
              </a:ext>
            </a:extLst>
          </p:cNvPr>
          <p:cNvPicPr>
            <a:picLocks noChangeAspect="1"/>
          </p:cNvPicPr>
          <p:nvPr/>
        </p:nvPicPr>
        <p:blipFill>
          <a:blip r:embed="rId4">
            <a:extLst>
              <a:ext uri="{28A0092B-C50C-407E-A947-70E740481C1C}">
                <a14:useLocalDpi xmlns:a14="http://schemas.microsoft.com/office/drawing/2010/main" val="0"/>
              </a:ext>
              <a:ext uri="{837473B0-CC2E-450A-ABE3-18F120FF3D39}">
                <a1611:picAttrSrcUrl xmlns:a1611="http://schemas.microsoft.com/office/drawing/2016/11/main" r:id="rId5"/>
              </a:ext>
            </a:extLst>
          </a:blip>
          <a:stretch>
            <a:fillRect/>
          </a:stretch>
        </p:blipFill>
        <p:spPr>
          <a:xfrm>
            <a:off x="3647826" y="4637213"/>
            <a:ext cx="6445747" cy="2437298"/>
          </a:xfrm>
          <a:prstGeom prst="rect">
            <a:avLst/>
          </a:prstGeom>
        </p:spPr>
      </p:pic>
      <p:sp>
        <p:nvSpPr>
          <p:cNvPr id="4" name="Rectangle 3">
            <a:extLst>
              <a:ext uri="{FF2B5EF4-FFF2-40B4-BE49-F238E27FC236}">
                <a16:creationId xmlns:a16="http://schemas.microsoft.com/office/drawing/2014/main" id="{DBC96D70-79A0-4A36-9A53-C7AA973FEFBC}"/>
              </a:ext>
            </a:extLst>
          </p:cNvPr>
          <p:cNvSpPr/>
          <p:nvPr/>
        </p:nvSpPr>
        <p:spPr>
          <a:xfrm rot="1529022">
            <a:off x="336685" y="5506704"/>
            <a:ext cx="5410200" cy="833039"/>
          </a:xfrm>
          <a:prstGeom prst="rect">
            <a:avLst/>
          </a:prstGeom>
          <a:noFill/>
        </p:spPr>
        <p:txBody>
          <a:bodyPr wrap="none" lIns="91440" tIns="45720" rIns="91440" bIns="45720">
            <a:prstTxWarp prst="textFadeLeft">
              <a:avLst/>
            </a:prstTxWarp>
            <a:spAutoFit/>
            <a:scene3d>
              <a:camera prst="orthographicFront"/>
              <a:lightRig rig="harsh" dir="t"/>
            </a:scene3d>
            <a:sp3d extrusionH="57150" prstMaterial="matte">
              <a:bevelT w="63500" h="12700" prst="angle"/>
              <a:contourClr>
                <a:schemeClr val="bg1">
                  <a:lumMod val="65000"/>
                </a:schemeClr>
              </a:contourClr>
            </a:sp3d>
          </a:bodyPr>
          <a:lstStyle/>
          <a:p>
            <a:pPr algn="ctr"/>
            <a:r>
              <a:rPr lang="en-US" sz="5400" b="1">
                <a:ln/>
                <a:solidFill>
                  <a:schemeClr val="accent3"/>
                </a:solidFill>
              </a:rPr>
              <a:t>Think, write, send!</a:t>
            </a:r>
          </a:p>
        </p:txBody>
      </p:sp>
      <p:sp>
        <p:nvSpPr>
          <p:cNvPr id="5" name="Rectangle 4">
            <a:extLst>
              <a:ext uri="{FF2B5EF4-FFF2-40B4-BE49-F238E27FC236}">
                <a16:creationId xmlns:a16="http://schemas.microsoft.com/office/drawing/2014/main" id="{819A3188-B6FD-49A5-9EC7-73C331B2485C}"/>
              </a:ext>
            </a:extLst>
          </p:cNvPr>
          <p:cNvSpPr/>
          <p:nvPr/>
        </p:nvSpPr>
        <p:spPr>
          <a:xfrm rot="20639524">
            <a:off x="4487194" y="4662910"/>
            <a:ext cx="5594545" cy="923330"/>
          </a:xfrm>
          <a:prstGeom prst="rect">
            <a:avLst/>
          </a:prstGeom>
          <a:noFill/>
        </p:spPr>
        <p:txBody>
          <a:bodyPr wrap="none" lIns="91440" tIns="45720" rIns="91440" bIns="45720">
            <a:prstTxWarp prst="textFadeLeft">
              <a:avLst/>
            </a:prstTxWarp>
            <a:spAutoFit/>
            <a:scene3d>
              <a:camera prst="orthographicFront"/>
              <a:lightRig rig="soft" dir="t">
                <a:rot lat="0" lon="0" rev="15600000"/>
              </a:lightRig>
            </a:scene3d>
            <a:sp3d extrusionH="57150" prstMaterial="softEdge">
              <a:bevelT w="25400" h="38100"/>
            </a:sp3d>
          </a:bodyPr>
          <a:lstStyle/>
          <a:p>
            <a:pPr algn="ctr"/>
            <a:r>
              <a:rPr lang="en-US" sz="5400" b="1">
                <a:ln w="38100">
                  <a:solidFill>
                    <a:srgbClr val="FF0000"/>
                  </a:solidFill>
                </a:ln>
                <a:solidFill>
                  <a:srgbClr val="FFFF00"/>
                </a:solidFill>
              </a:rPr>
              <a:t>Meet, talk, decide!</a:t>
            </a:r>
          </a:p>
        </p:txBody>
      </p:sp>
      <p:sp>
        <p:nvSpPr>
          <p:cNvPr id="7" name="Slide Number Placeholder 6">
            <a:extLst>
              <a:ext uri="{FF2B5EF4-FFF2-40B4-BE49-F238E27FC236}">
                <a16:creationId xmlns:a16="http://schemas.microsoft.com/office/drawing/2014/main" id="{4B65F6D3-6A5C-4F39-A301-F187BE0C97FC}"/>
              </a:ext>
            </a:extLst>
          </p:cNvPr>
          <p:cNvSpPr>
            <a:spLocks noGrp="1"/>
          </p:cNvSpPr>
          <p:nvPr>
            <p:ph type="sldNum" sz="quarter" idx="7"/>
          </p:nvPr>
        </p:nvSpPr>
        <p:spPr/>
        <p:txBody>
          <a:bodyPr/>
          <a:lstStyle/>
          <a:p>
            <a:fld id="{B6F15528-21DE-4FAA-801E-634DDDAF4B2B}" type="slidenum">
              <a:rPr lang="en-GB" smtClean="0"/>
              <a:t>19</a:t>
            </a:fld>
            <a:endParaRPr lang="en-GB"/>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p14:dur="250" advTm="60000">
        <p159:morph option="byObject"/>
      </p:transition>
    </mc:Choice>
    <mc:Fallback xmlns="">
      <p:transition advTm="60000">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1035454" y="1038225"/>
            <a:ext cx="8776091" cy="3377848"/>
          </a:xfrm>
          <a:prstGeom prst="rect">
            <a:avLst/>
          </a:prstGeom>
        </p:spPr>
        <p:txBody>
          <a:bodyPr vert="horz" wrap="square" lIns="0" tIns="55880" rIns="0" bIns="0" rtlCol="0">
            <a:spAutoFit/>
          </a:bodyPr>
          <a:lstStyle/>
          <a:p>
            <a:pPr marL="12700" marR="5080">
              <a:lnSpc>
                <a:spcPts val="2650"/>
              </a:lnSpc>
              <a:spcBef>
                <a:spcPts val="440"/>
              </a:spcBef>
            </a:pPr>
            <a:r>
              <a:rPr lang="en-GB" sz="2450" spc="-20" dirty="0">
                <a:latin typeface="Calibri"/>
                <a:cs typeface="Calibri"/>
              </a:rPr>
              <a:t>Old </a:t>
            </a:r>
            <a:r>
              <a:rPr sz="2450" spc="-20" dirty="0">
                <a:latin typeface="Calibri"/>
                <a:cs typeface="Calibri"/>
              </a:rPr>
              <a:t>S</a:t>
            </a:r>
            <a:r>
              <a:rPr lang="en-GB" sz="2450" spc="-20" dirty="0" err="1">
                <a:latin typeface="Calibri"/>
                <a:cs typeface="Calibri"/>
              </a:rPr>
              <a:t>altleians</a:t>
            </a:r>
            <a:r>
              <a:rPr lang="en-GB" sz="2450" spc="-20" dirty="0">
                <a:latin typeface="Calibri"/>
                <a:cs typeface="Calibri"/>
              </a:rPr>
              <a:t> </a:t>
            </a:r>
            <a:r>
              <a:rPr sz="2450" dirty="0">
                <a:latin typeface="Calibri"/>
                <a:cs typeface="Calibri"/>
              </a:rPr>
              <a:t>Rugby </a:t>
            </a:r>
            <a:r>
              <a:rPr sz="2450" spc="-5" dirty="0">
                <a:latin typeface="Calibri"/>
                <a:cs typeface="Calibri"/>
              </a:rPr>
              <a:t>Football </a:t>
            </a:r>
            <a:r>
              <a:rPr sz="2450" dirty="0">
                <a:latin typeface="Calibri"/>
                <a:cs typeface="Calibri"/>
              </a:rPr>
              <a:t>Club </a:t>
            </a:r>
            <a:r>
              <a:rPr lang="en-GB" sz="2450" spc="-10" dirty="0">
                <a:latin typeface="Calibri"/>
                <a:cs typeface="Calibri"/>
              </a:rPr>
              <a:t>aspires to honour it’s motto, inherited from the grammar school, </a:t>
            </a:r>
          </a:p>
          <a:p>
            <a:pPr marL="12700" marR="5080" algn="ctr">
              <a:lnSpc>
                <a:spcPts val="2650"/>
              </a:lnSpc>
              <a:spcBef>
                <a:spcPts val="440"/>
              </a:spcBef>
            </a:pPr>
            <a:r>
              <a:rPr lang="en-GB" sz="2450" b="1" i="1" spc="-10" dirty="0">
                <a:latin typeface="Calibri"/>
                <a:cs typeface="Calibri"/>
              </a:rPr>
              <a:t>‘</a:t>
            </a:r>
            <a:r>
              <a:rPr lang="en-GB" sz="2450" b="1" i="1" spc="-10" dirty="0" err="1">
                <a:latin typeface="Calibri"/>
                <a:cs typeface="Calibri"/>
              </a:rPr>
              <a:t>Spectemur</a:t>
            </a:r>
            <a:r>
              <a:rPr lang="en-GB" sz="2450" b="1" i="1" spc="-10" dirty="0">
                <a:latin typeface="Calibri"/>
                <a:cs typeface="Calibri"/>
              </a:rPr>
              <a:t> </a:t>
            </a:r>
            <a:r>
              <a:rPr lang="en-GB" sz="2450" b="1" i="1" spc="-10" dirty="0" err="1">
                <a:latin typeface="Calibri"/>
                <a:cs typeface="Calibri"/>
              </a:rPr>
              <a:t>Agendo</a:t>
            </a:r>
            <a:r>
              <a:rPr lang="en-GB" sz="2450" b="1" i="1" spc="-10" dirty="0">
                <a:latin typeface="Calibri"/>
                <a:cs typeface="Calibri"/>
              </a:rPr>
              <a:t>!’ </a:t>
            </a:r>
          </a:p>
          <a:p>
            <a:pPr marL="12700" marR="5080" algn="ctr">
              <a:lnSpc>
                <a:spcPts val="2650"/>
              </a:lnSpc>
              <a:spcBef>
                <a:spcPts val="440"/>
              </a:spcBef>
            </a:pPr>
            <a:r>
              <a:rPr lang="en-GB" sz="2450" i="1" spc="-10" dirty="0">
                <a:latin typeface="Calibri"/>
                <a:cs typeface="Calibri"/>
              </a:rPr>
              <a:t>“Let us be judged by our actions!”</a:t>
            </a:r>
          </a:p>
          <a:p>
            <a:pPr marL="12700" marR="5080">
              <a:lnSpc>
                <a:spcPts val="2650"/>
              </a:lnSpc>
              <a:spcBef>
                <a:spcPts val="440"/>
              </a:spcBef>
            </a:pPr>
            <a:r>
              <a:rPr lang="en-GB" sz="2450" dirty="0">
                <a:latin typeface="Calibri"/>
                <a:cs typeface="Calibri"/>
              </a:rPr>
              <a:t>A</a:t>
            </a:r>
            <a:r>
              <a:rPr sz="2450" dirty="0">
                <a:latin typeface="Calibri"/>
                <a:cs typeface="Calibri"/>
              </a:rPr>
              <a:t> </a:t>
            </a:r>
            <a:r>
              <a:rPr lang="en-GB" sz="2450" dirty="0">
                <a:latin typeface="Calibri"/>
                <a:cs typeface="Calibri"/>
              </a:rPr>
              <a:t>welcoming</a:t>
            </a:r>
            <a:r>
              <a:rPr sz="2450" spc="-5" dirty="0">
                <a:latin typeface="Calibri"/>
                <a:cs typeface="Calibri"/>
              </a:rPr>
              <a:t>, </a:t>
            </a:r>
            <a:r>
              <a:rPr sz="2450" spc="-10" dirty="0">
                <a:latin typeface="Calibri"/>
                <a:cs typeface="Calibri"/>
              </a:rPr>
              <a:t>diverse </a:t>
            </a:r>
            <a:r>
              <a:rPr sz="2450" spc="5" dirty="0">
                <a:latin typeface="Calibri"/>
                <a:cs typeface="Calibri"/>
              </a:rPr>
              <a:t>and </a:t>
            </a:r>
            <a:r>
              <a:rPr sz="2450" dirty="0">
                <a:latin typeface="Calibri"/>
                <a:cs typeface="Calibri"/>
              </a:rPr>
              <a:t>fully inclusive </a:t>
            </a:r>
            <a:r>
              <a:rPr sz="2450" spc="5" dirty="0">
                <a:latin typeface="Calibri"/>
                <a:cs typeface="Calibri"/>
              </a:rPr>
              <a:t> </a:t>
            </a:r>
            <a:r>
              <a:rPr sz="2450" dirty="0">
                <a:latin typeface="Calibri"/>
                <a:cs typeface="Calibri"/>
              </a:rPr>
              <a:t>rugby club </a:t>
            </a:r>
            <a:r>
              <a:rPr sz="2450" spc="-5" dirty="0">
                <a:latin typeface="Calibri"/>
                <a:cs typeface="Calibri"/>
              </a:rPr>
              <a:t>that </a:t>
            </a:r>
            <a:r>
              <a:rPr sz="2450" spc="-10" dirty="0">
                <a:latin typeface="Calibri"/>
                <a:cs typeface="Calibri"/>
              </a:rPr>
              <a:t>aspires </a:t>
            </a:r>
            <a:r>
              <a:rPr sz="2450" spc="-5" dirty="0">
                <a:latin typeface="Calibri"/>
                <a:cs typeface="Calibri"/>
              </a:rPr>
              <a:t>to </a:t>
            </a:r>
            <a:r>
              <a:rPr sz="2450" dirty="0">
                <a:latin typeface="Calibri"/>
                <a:cs typeface="Calibri"/>
              </a:rPr>
              <a:t>support, </a:t>
            </a:r>
            <a:r>
              <a:rPr sz="2450" spc="-5" dirty="0">
                <a:latin typeface="Calibri"/>
                <a:cs typeface="Calibri"/>
              </a:rPr>
              <a:t>encourage </a:t>
            </a:r>
            <a:r>
              <a:rPr lang="en-GB" sz="2450" spc="-5" dirty="0">
                <a:latin typeface="Calibri"/>
                <a:cs typeface="Calibri"/>
              </a:rPr>
              <a:t>and reward our</a:t>
            </a:r>
            <a:r>
              <a:rPr sz="2450" spc="-10" dirty="0">
                <a:latin typeface="Calibri"/>
                <a:cs typeface="Calibri"/>
              </a:rPr>
              <a:t> </a:t>
            </a:r>
            <a:r>
              <a:rPr sz="2450" spc="-5" dirty="0">
                <a:latin typeface="Calibri"/>
                <a:cs typeface="Calibri"/>
              </a:rPr>
              <a:t>members</a:t>
            </a:r>
            <a:r>
              <a:rPr lang="en-GB" sz="2450" spc="-5" dirty="0">
                <a:latin typeface="Calibri"/>
                <a:cs typeface="Calibri"/>
              </a:rPr>
              <a:t>hip and guests</a:t>
            </a:r>
            <a:r>
              <a:rPr sz="2450" spc="-5" dirty="0">
                <a:latin typeface="Calibri"/>
                <a:cs typeface="Calibri"/>
              </a:rPr>
              <a:t> to </a:t>
            </a:r>
            <a:r>
              <a:rPr sz="2450" spc="-540" dirty="0">
                <a:latin typeface="Calibri"/>
                <a:cs typeface="Calibri"/>
              </a:rPr>
              <a:t> </a:t>
            </a:r>
            <a:r>
              <a:rPr sz="2450" spc="10" dirty="0">
                <a:latin typeface="Calibri"/>
                <a:cs typeface="Calibri"/>
              </a:rPr>
              <a:t>be </a:t>
            </a:r>
            <a:r>
              <a:rPr sz="2450" dirty="0">
                <a:latin typeface="Calibri"/>
                <a:cs typeface="Calibri"/>
              </a:rPr>
              <a:t>the </a:t>
            </a:r>
            <a:r>
              <a:rPr sz="2450" spc="-10" dirty="0">
                <a:latin typeface="Calibri"/>
                <a:cs typeface="Calibri"/>
              </a:rPr>
              <a:t>best </a:t>
            </a:r>
            <a:r>
              <a:rPr sz="2450" dirty="0">
                <a:latin typeface="Calibri"/>
                <a:cs typeface="Calibri"/>
              </a:rPr>
              <a:t>they can be</a:t>
            </a:r>
            <a:r>
              <a:rPr lang="en-GB" sz="2450" dirty="0">
                <a:latin typeface="Calibri"/>
                <a:cs typeface="Calibri"/>
              </a:rPr>
              <a:t>.</a:t>
            </a:r>
          </a:p>
          <a:p>
            <a:pPr marL="12700" marR="5080">
              <a:lnSpc>
                <a:spcPts val="2650"/>
              </a:lnSpc>
              <a:spcBef>
                <a:spcPts val="440"/>
              </a:spcBef>
            </a:pPr>
            <a:r>
              <a:rPr lang="en-GB" sz="2450" spc="-5" dirty="0">
                <a:latin typeface="Calibri"/>
                <a:cs typeface="Calibri"/>
              </a:rPr>
              <a:t>P</a:t>
            </a:r>
            <a:r>
              <a:rPr sz="2450" spc="-5" dirty="0" err="1">
                <a:latin typeface="Calibri"/>
                <a:cs typeface="Calibri"/>
              </a:rPr>
              <a:t>romoting</a:t>
            </a:r>
            <a:r>
              <a:rPr sz="2450" spc="-5" dirty="0">
                <a:latin typeface="Calibri"/>
                <a:cs typeface="Calibri"/>
              </a:rPr>
              <a:t> </a:t>
            </a:r>
            <a:r>
              <a:rPr sz="2450" spc="5" dirty="0">
                <a:latin typeface="Calibri"/>
                <a:cs typeface="Calibri"/>
              </a:rPr>
              <a:t>and </a:t>
            </a:r>
            <a:r>
              <a:rPr sz="2450" dirty="0">
                <a:latin typeface="Calibri"/>
                <a:cs typeface="Calibri"/>
              </a:rPr>
              <a:t>supporting </a:t>
            </a:r>
            <a:r>
              <a:rPr sz="2450" spc="-540" dirty="0">
                <a:latin typeface="Calibri"/>
                <a:cs typeface="Calibri"/>
              </a:rPr>
              <a:t> </a:t>
            </a:r>
            <a:r>
              <a:rPr sz="2450" spc="-5" dirty="0">
                <a:latin typeface="Calibri"/>
                <a:cs typeface="Calibri"/>
              </a:rPr>
              <a:t>sustainability</a:t>
            </a:r>
            <a:r>
              <a:rPr sz="2450" spc="5" dirty="0">
                <a:latin typeface="Calibri"/>
                <a:cs typeface="Calibri"/>
              </a:rPr>
              <a:t> </a:t>
            </a:r>
            <a:r>
              <a:rPr sz="2450" spc="-10" dirty="0">
                <a:latin typeface="Calibri"/>
                <a:cs typeface="Calibri"/>
              </a:rPr>
              <a:t>of</a:t>
            </a:r>
            <a:r>
              <a:rPr sz="2450" spc="-30" dirty="0">
                <a:latin typeface="Calibri"/>
                <a:cs typeface="Calibri"/>
              </a:rPr>
              <a:t> </a:t>
            </a:r>
            <a:r>
              <a:rPr sz="2450" dirty="0">
                <a:latin typeface="Calibri"/>
                <a:cs typeface="Calibri"/>
              </a:rPr>
              <a:t>rugby</a:t>
            </a:r>
            <a:r>
              <a:rPr sz="2450" spc="-15" dirty="0">
                <a:latin typeface="Calibri"/>
                <a:cs typeface="Calibri"/>
              </a:rPr>
              <a:t> </a:t>
            </a:r>
            <a:r>
              <a:rPr sz="2450" dirty="0">
                <a:latin typeface="Calibri"/>
                <a:cs typeface="Calibri"/>
              </a:rPr>
              <a:t>union</a:t>
            </a:r>
            <a:r>
              <a:rPr sz="2450" spc="-5" dirty="0">
                <a:latin typeface="Calibri"/>
                <a:cs typeface="Calibri"/>
              </a:rPr>
              <a:t> </a:t>
            </a:r>
            <a:r>
              <a:rPr sz="2450" dirty="0">
                <a:latin typeface="Calibri"/>
                <a:cs typeface="Calibri"/>
              </a:rPr>
              <a:t>and</a:t>
            </a:r>
            <a:r>
              <a:rPr sz="2450" spc="-5" dirty="0">
                <a:latin typeface="Calibri"/>
                <a:cs typeface="Calibri"/>
              </a:rPr>
              <a:t> </a:t>
            </a:r>
            <a:r>
              <a:rPr sz="2450" spc="5" dirty="0">
                <a:latin typeface="Calibri"/>
                <a:cs typeface="Calibri"/>
              </a:rPr>
              <a:t>its</a:t>
            </a:r>
            <a:r>
              <a:rPr sz="2450" spc="-15" dirty="0">
                <a:latin typeface="Calibri"/>
                <a:cs typeface="Calibri"/>
              </a:rPr>
              <a:t> </a:t>
            </a:r>
            <a:r>
              <a:rPr sz="2450" spc="-10" dirty="0">
                <a:latin typeface="Calibri"/>
                <a:cs typeface="Calibri"/>
              </a:rPr>
              <a:t>Core </a:t>
            </a:r>
            <a:r>
              <a:rPr sz="2450" spc="-20" dirty="0">
                <a:latin typeface="Calibri"/>
                <a:cs typeface="Calibri"/>
              </a:rPr>
              <a:t>Values</a:t>
            </a:r>
            <a:r>
              <a:rPr lang="en-GB" sz="2450" spc="-15" dirty="0">
                <a:latin typeface="Calibri"/>
                <a:cs typeface="Calibri"/>
              </a:rPr>
              <a:t>.</a:t>
            </a:r>
            <a:endParaRPr sz="2450" dirty="0">
              <a:latin typeface="Calibri"/>
              <a:cs typeface="Calibri"/>
            </a:endParaRPr>
          </a:p>
        </p:txBody>
      </p:sp>
      <p:sp>
        <p:nvSpPr>
          <p:cNvPr id="4" name="object 4"/>
          <p:cNvSpPr txBox="1">
            <a:spLocks noGrp="1"/>
          </p:cNvSpPr>
          <p:nvPr>
            <p:ph type="title"/>
          </p:nvPr>
        </p:nvSpPr>
        <p:spPr>
          <a:xfrm>
            <a:off x="3079557" y="275708"/>
            <a:ext cx="3390265" cy="574040"/>
          </a:xfrm>
          <a:prstGeom prst="rect">
            <a:avLst/>
          </a:prstGeom>
        </p:spPr>
        <p:txBody>
          <a:bodyPr vert="horz" wrap="square" lIns="0" tIns="12700" rIns="0" bIns="0" rtlCol="0">
            <a:spAutoFit/>
          </a:bodyPr>
          <a:lstStyle/>
          <a:p>
            <a:pPr marL="12700">
              <a:lnSpc>
                <a:spcPct val="100000"/>
              </a:lnSpc>
              <a:spcBef>
                <a:spcPts val="100"/>
              </a:spcBef>
            </a:pPr>
            <a:r>
              <a:rPr sz="3600" spc="-165">
                <a:solidFill>
                  <a:schemeClr val="tx2">
                    <a:lumMod val="75000"/>
                  </a:schemeClr>
                </a:solidFill>
              </a:rPr>
              <a:t>M</a:t>
            </a:r>
            <a:r>
              <a:rPr sz="3600" spc="-95">
                <a:solidFill>
                  <a:schemeClr val="tx2">
                    <a:lumMod val="75000"/>
                  </a:schemeClr>
                </a:solidFill>
              </a:rPr>
              <a:t>i</a:t>
            </a:r>
            <a:r>
              <a:rPr sz="3600" spc="-70">
                <a:solidFill>
                  <a:schemeClr val="tx2">
                    <a:lumMod val="75000"/>
                  </a:schemeClr>
                </a:solidFill>
              </a:rPr>
              <a:t>ss</a:t>
            </a:r>
            <a:r>
              <a:rPr sz="3600" spc="-95">
                <a:solidFill>
                  <a:schemeClr val="tx2">
                    <a:lumMod val="75000"/>
                  </a:schemeClr>
                </a:solidFill>
              </a:rPr>
              <a:t>i</a:t>
            </a:r>
            <a:r>
              <a:rPr sz="3600" spc="-105">
                <a:solidFill>
                  <a:schemeClr val="tx2">
                    <a:lumMod val="75000"/>
                  </a:schemeClr>
                </a:solidFill>
              </a:rPr>
              <a:t>o</a:t>
            </a:r>
            <a:r>
              <a:rPr sz="3600" spc="-65">
                <a:solidFill>
                  <a:schemeClr val="tx2">
                    <a:lumMod val="75000"/>
                  </a:schemeClr>
                </a:solidFill>
              </a:rPr>
              <a:t>n</a:t>
            </a:r>
            <a:r>
              <a:rPr sz="3600" spc="-95">
                <a:solidFill>
                  <a:schemeClr val="tx2">
                    <a:lumMod val="75000"/>
                  </a:schemeClr>
                </a:solidFill>
              </a:rPr>
              <a:t> </a:t>
            </a:r>
            <a:r>
              <a:rPr sz="3600" spc="-85">
                <a:solidFill>
                  <a:schemeClr val="tx2">
                    <a:lumMod val="75000"/>
                  </a:schemeClr>
                </a:solidFill>
              </a:rPr>
              <a:t>S</a:t>
            </a:r>
            <a:r>
              <a:rPr sz="3600" spc="-100">
                <a:solidFill>
                  <a:schemeClr val="tx2">
                    <a:lumMod val="75000"/>
                  </a:schemeClr>
                </a:solidFill>
              </a:rPr>
              <a:t>t</a:t>
            </a:r>
            <a:r>
              <a:rPr sz="3600" spc="-160">
                <a:solidFill>
                  <a:schemeClr val="tx2">
                    <a:lumMod val="75000"/>
                  </a:schemeClr>
                </a:solidFill>
              </a:rPr>
              <a:t>a</a:t>
            </a:r>
            <a:r>
              <a:rPr sz="3600" spc="-135">
                <a:solidFill>
                  <a:schemeClr val="tx2">
                    <a:lumMod val="75000"/>
                  </a:schemeClr>
                </a:solidFill>
              </a:rPr>
              <a:t>t</a:t>
            </a:r>
            <a:r>
              <a:rPr sz="3600" spc="-50">
                <a:solidFill>
                  <a:schemeClr val="tx2">
                    <a:lumMod val="75000"/>
                  </a:schemeClr>
                </a:solidFill>
              </a:rPr>
              <a:t>e</a:t>
            </a:r>
            <a:r>
              <a:rPr sz="3600" spc="-165">
                <a:solidFill>
                  <a:schemeClr val="tx2">
                    <a:lumMod val="75000"/>
                  </a:schemeClr>
                </a:solidFill>
              </a:rPr>
              <a:t>m</a:t>
            </a:r>
            <a:r>
              <a:rPr sz="3600" spc="-90">
                <a:solidFill>
                  <a:schemeClr val="tx2">
                    <a:lumMod val="75000"/>
                  </a:schemeClr>
                </a:solidFill>
              </a:rPr>
              <a:t>e</a:t>
            </a:r>
            <a:r>
              <a:rPr sz="3600" spc="-140">
                <a:solidFill>
                  <a:schemeClr val="tx2">
                    <a:lumMod val="75000"/>
                  </a:schemeClr>
                </a:solidFill>
              </a:rPr>
              <a:t>n</a:t>
            </a:r>
            <a:r>
              <a:rPr sz="3600" spc="-65">
                <a:solidFill>
                  <a:schemeClr val="tx2">
                    <a:lumMod val="75000"/>
                  </a:schemeClr>
                </a:solidFill>
              </a:rPr>
              <a:t>t</a:t>
            </a:r>
            <a:endParaRPr sz="3600">
              <a:solidFill>
                <a:schemeClr val="tx2">
                  <a:lumMod val="75000"/>
                </a:schemeClr>
              </a:solidFill>
            </a:endParaRPr>
          </a:p>
        </p:txBody>
      </p:sp>
      <p:pic>
        <p:nvPicPr>
          <p:cNvPr id="5" name="object 5"/>
          <p:cNvPicPr/>
          <p:nvPr/>
        </p:nvPicPr>
        <p:blipFill>
          <a:blip r:embed="rId2" cstate="print"/>
          <a:stretch>
            <a:fillRect/>
          </a:stretch>
        </p:blipFill>
        <p:spPr>
          <a:xfrm>
            <a:off x="1035454" y="4416074"/>
            <a:ext cx="3625446" cy="2413352"/>
          </a:xfrm>
          <a:prstGeom prst="rect">
            <a:avLst/>
          </a:prstGeom>
        </p:spPr>
      </p:pic>
      <p:sp>
        <p:nvSpPr>
          <p:cNvPr id="6" name="object 6"/>
          <p:cNvSpPr txBox="1"/>
          <p:nvPr/>
        </p:nvSpPr>
        <p:spPr>
          <a:xfrm>
            <a:off x="5041900" y="4807783"/>
            <a:ext cx="4769645" cy="1629933"/>
          </a:xfrm>
          <a:prstGeom prst="rect">
            <a:avLst/>
          </a:prstGeom>
          <a:solidFill>
            <a:srgbClr val="FFD866"/>
          </a:solidFill>
          <a:ln w="10668">
            <a:solidFill>
              <a:srgbClr val="2F528E"/>
            </a:solidFill>
          </a:ln>
        </p:spPr>
        <p:txBody>
          <a:bodyPr vert="horz" wrap="square" lIns="0" tIns="6350" rIns="0" bIns="0" rtlCol="0">
            <a:spAutoFit/>
          </a:bodyPr>
          <a:lstStyle/>
          <a:p>
            <a:pPr>
              <a:lnSpc>
                <a:spcPct val="100000"/>
              </a:lnSpc>
              <a:spcBef>
                <a:spcPts val="50"/>
              </a:spcBef>
            </a:pPr>
            <a:endParaRPr sz="2150">
              <a:latin typeface="Times New Roman"/>
              <a:cs typeface="Times New Roman"/>
            </a:endParaRPr>
          </a:p>
          <a:p>
            <a:pPr marL="260350" marR="255904" indent="-1905" algn="ctr">
              <a:lnSpc>
                <a:spcPct val="100200"/>
              </a:lnSpc>
              <a:spcBef>
                <a:spcPts val="5"/>
              </a:spcBef>
            </a:pPr>
            <a:r>
              <a:rPr sz="2100" i="1">
                <a:latin typeface="Calibri"/>
                <a:cs typeface="Calibri"/>
              </a:rPr>
              <a:t>A</a:t>
            </a:r>
            <a:r>
              <a:rPr sz="2100" i="1" spc="-5">
                <a:latin typeface="Calibri"/>
                <a:cs typeface="Calibri"/>
              </a:rPr>
              <a:t> </a:t>
            </a:r>
            <a:r>
              <a:rPr lang="en-GB" sz="2100" i="1" spc="-10">
                <a:latin typeface="Calibri"/>
                <a:cs typeface="Calibri"/>
              </a:rPr>
              <a:t>continuing </a:t>
            </a:r>
            <a:r>
              <a:rPr sz="2100" i="1" spc="-5">
                <a:latin typeface="Calibri"/>
                <a:cs typeface="Calibri"/>
              </a:rPr>
              <a:t>mission</a:t>
            </a:r>
            <a:r>
              <a:rPr sz="2100" i="1" spc="25">
                <a:latin typeface="Calibri"/>
                <a:cs typeface="Calibri"/>
              </a:rPr>
              <a:t> </a:t>
            </a:r>
            <a:r>
              <a:rPr lang="en-GB" sz="2100" i="1" spc="25">
                <a:latin typeface="Calibri"/>
                <a:cs typeface="Calibri"/>
              </a:rPr>
              <a:t>with</a:t>
            </a:r>
            <a:r>
              <a:rPr sz="2100" i="1" spc="-15">
                <a:latin typeface="Calibri"/>
                <a:cs typeface="Calibri"/>
              </a:rPr>
              <a:t> </a:t>
            </a:r>
            <a:r>
              <a:rPr sz="2100" i="1">
                <a:latin typeface="Calibri"/>
                <a:cs typeface="Calibri"/>
              </a:rPr>
              <a:t>a </a:t>
            </a:r>
            <a:r>
              <a:rPr sz="2100" i="1" spc="5">
                <a:latin typeface="Calibri"/>
                <a:cs typeface="Calibri"/>
              </a:rPr>
              <a:t> </a:t>
            </a:r>
            <a:r>
              <a:rPr sz="2100" i="1" spc="-5">
                <a:latin typeface="Calibri"/>
                <a:cs typeface="Calibri"/>
              </a:rPr>
              <a:t>new business </a:t>
            </a:r>
            <a:r>
              <a:rPr sz="2100" i="1">
                <a:latin typeface="Calibri"/>
                <a:cs typeface="Calibri"/>
              </a:rPr>
              <a:t>plan </a:t>
            </a:r>
            <a:r>
              <a:rPr sz="2100" i="1" spc="-10">
                <a:latin typeface="Calibri"/>
                <a:cs typeface="Calibri"/>
              </a:rPr>
              <a:t>for </a:t>
            </a:r>
            <a:r>
              <a:rPr sz="2100" i="1" spc="-459">
                <a:latin typeface="Calibri"/>
                <a:cs typeface="Calibri"/>
              </a:rPr>
              <a:t> </a:t>
            </a:r>
            <a:r>
              <a:rPr sz="2100" i="1">
                <a:latin typeface="Calibri"/>
                <a:cs typeface="Calibri"/>
              </a:rPr>
              <a:t>the </a:t>
            </a:r>
            <a:r>
              <a:rPr sz="2100" i="1" spc="-5">
                <a:latin typeface="Calibri"/>
                <a:cs typeface="Calibri"/>
              </a:rPr>
              <a:t>next </a:t>
            </a:r>
            <a:r>
              <a:rPr sz="2100" i="1" spc="-10">
                <a:latin typeface="Calibri"/>
                <a:cs typeface="Calibri"/>
              </a:rPr>
              <a:t>five </a:t>
            </a:r>
            <a:r>
              <a:rPr sz="2100" i="1" spc="-5">
                <a:latin typeface="Calibri"/>
                <a:cs typeface="Calibri"/>
              </a:rPr>
              <a:t>years </a:t>
            </a:r>
            <a:r>
              <a:rPr sz="2100" i="1" spc="5">
                <a:latin typeface="Calibri"/>
                <a:cs typeface="Calibri"/>
              </a:rPr>
              <a:t>at </a:t>
            </a:r>
            <a:r>
              <a:rPr sz="2100" i="1" spc="10">
                <a:latin typeface="Calibri"/>
                <a:cs typeface="Calibri"/>
              </a:rPr>
              <a:t> </a:t>
            </a:r>
            <a:r>
              <a:rPr lang="en-GB" sz="2100" i="1" spc="10">
                <a:latin typeface="Calibri"/>
                <a:cs typeface="Calibri"/>
              </a:rPr>
              <a:t>Old Saltleians R</a:t>
            </a:r>
            <a:r>
              <a:rPr sz="2100" i="1" spc="-10">
                <a:latin typeface="Calibri"/>
                <a:cs typeface="Calibri"/>
              </a:rPr>
              <a:t>FC</a:t>
            </a:r>
            <a:endParaRPr lang="en-GB" sz="2100" i="1" spc="-10">
              <a:latin typeface="Calibri"/>
              <a:cs typeface="Calibri"/>
            </a:endParaRPr>
          </a:p>
          <a:p>
            <a:pPr marL="260350" marR="255904" indent="-1905" algn="ctr">
              <a:lnSpc>
                <a:spcPct val="100200"/>
              </a:lnSpc>
              <a:spcBef>
                <a:spcPts val="5"/>
              </a:spcBef>
            </a:pPr>
            <a:endParaRPr sz="2100">
              <a:latin typeface="Calibri"/>
              <a:cs typeface="Calibri"/>
            </a:endParaRPr>
          </a:p>
        </p:txBody>
      </p:sp>
      <p:sp>
        <p:nvSpPr>
          <p:cNvPr id="3" name="Slide Number Placeholder 2">
            <a:extLst>
              <a:ext uri="{FF2B5EF4-FFF2-40B4-BE49-F238E27FC236}">
                <a16:creationId xmlns:a16="http://schemas.microsoft.com/office/drawing/2014/main" id="{4EED1A79-7367-4657-87D9-9ABD297C9E02}"/>
              </a:ext>
            </a:extLst>
          </p:cNvPr>
          <p:cNvSpPr>
            <a:spLocks noGrp="1"/>
          </p:cNvSpPr>
          <p:nvPr>
            <p:ph type="sldNum" sz="quarter" idx="7"/>
          </p:nvPr>
        </p:nvSpPr>
        <p:spPr/>
        <p:txBody>
          <a:bodyPr/>
          <a:lstStyle/>
          <a:p>
            <a:fld id="{B6F15528-21DE-4FAA-801E-634DDDAF4B2B}" type="slidenum">
              <a:rPr lang="en-GB" smtClean="0"/>
              <a:t>2</a:t>
            </a:fld>
            <a:endParaRPr lang="en-GB"/>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p14:dur="250" advTm="60000">
        <p159:morph option="byObject"/>
      </p:transition>
    </mc:Choice>
    <mc:Fallback xmlns="">
      <p:transition advTm="60000">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11339" y="1294873"/>
            <a:ext cx="8523605" cy="614680"/>
          </a:xfrm>
          <a:prstGeom prst="rect">
            <a:avLst/>
          </a:prstGeom>
        </p:spPr>
        <p:txBody>
          <a:bodyPr vert="horz" wrap="square" lIns="0" tIns="14605" rIns="0" bIns="0" rtlCol="0">
            <a:spAutoFit/>
          </a:bodyPr>
          <a:lstStyle/>
          <a:p>
            <a:pPr marL="12700">
              <a:lnSpc>
                <a:spcPct val="100000"/>
              </a:lnSpc>
              <a:spcBef>
                <a:spcPts val="115"/>
              </a:spcBef>
            </a:pPr>
            <a:endParaRPr spc="-95">
              <a:solidFill>
                <a:srgbClr val="FFD866"/>
              </a:solidFill>
            </a:endParaRPr>
          </a:p>
        </p:txBody>
      </p:sp>
      <p:pic>
        <p:nvPicPr>
          <p:cNvPr id="24" name="Picture 23" descr="Graphical user interface, diagram&#10;&#10;Description automatically generated">
            <a:extLst>
              <a:ext uri="{FF2B5EF4-FFF2-40B4-BE49-F238E27FC236}">
                <a16:creationId xmlns:a16="http://schemas.microsoft.com/office/drawing/2014/main" id="{6F6F48E6-9E10-4143-B3AF-5CA9FD2AA19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560"/>
            <a:ext cx="10693400" cy="7561729"/>
          </a:xfrm>
          <a:prstGeom prst="rect">
            <a:avLst/>
          </a:prstGeom>
        </p:spPr>
      </p:pic>
      <p:sp>
        <p:nvSpPr>
          <p:cNvPr id="3" name="Slide Number Placeholder 2">
            <a:extLst>
              <a:ext uri="{FF2B5EF4-FFF2-40B4-BE49-F238E27FC236}">
                <a16:creationId xmlns:a16="http://schemas.microsoft.com/office/drawing/2014/main" id="{E5B2F876-EC34-4FA6-949E-9D4153DC9544}"/>
              </a:ext>
            </a:extLst>
          </p:cNvPr>
          <p:cNvSpPr>
            <a:spLocks noGrp="1"/>
          </p:cNvSpPr>
          <p:nvPr>
            <p:ph type="sldNum" sz="quarter" idx="7"/>
          </p:nvPr>
        </p:nvSpPr>
        <p:spPr/>
        <p:txBody>
          <a:bodyPr/>
          <a:lstStyle/>
          <a:p>
            <a:fld id="{B6F15528-21DE-4FAA-801E-634DDDAF4B2B}" type="slidenum">
              <a:rPr lang="en-GB" smtClean="0"/>
              <a:t>20</a:t>
            </a:fld>
            <a:endParaRPr lang="en-GB"/>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p14:dur="250" advTm="60000">
        <p159:morph option="byObject"/>
      </p:transition>
    </mc:Choice>
    <mc:Fallback xmlns="">
      <p:transition advTm="60000">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4822936" y="1329875"/>
            <a:ext cx="2200434" cy="566822"/>
          </a:xfrm>
          <a:prstGeom prst="rect">
            <a:avLst/>
          </a:prstGeom>
        </p:spPr>
        <p:txBody>
          <a:bodyPr vert="horz" wrap="square" lIns="0" tIns="12700" rIns="0" bIns="0" rtlCol="0">
            <a:spAutoFit/>
          </a:bodyPr>
          <a:lstStyle/>
          <a:p>
            <a:pPr marL="12700">
              <a:lnSpc>
                <a:spcPct val="100000"/>
              </a:lnSpc>
              <a:spcBef>
                <a:spcPts val="100"/>
              </a:spcBef>
            </a:pPr>
            <a:r>
              <a:rPr sz="3600" spc="-60">
                <a:solidFill>
                  <a:schemeClr val="tx2">
                    <a:lumMod val="75000"/>
                  </a:schemeClr>
                </a:solidFill>
              </a:rPr>
              <a:t>T</a:t>
            </a:r>
            <a:r>
              <a:rPr sz="3600" spc="-100">
                <a:solidFill>
                  <a:schemeClr val="tx2">
                    <a:lumMod val="75000"/>
                  </a:schemeClr>
                </a:solidFill>
              </a:rPr>
              <a:t>h</a:t>
            </a:r>
            <a:r>
              <a:rPr sz="3600" spc="-90">
                <a:solidFill>
                  <a:schemeClr val="tx2">
                    <a:lumMod val="75000"/>
                  </a:schemeClr>
                </a:solidFill>
              </a:rPr>
              <a:t>a</a:t>
            </a:r>
            <a:r>
              <a:rPr sz="3600" spc="-140">
                <a:solidFill>
                  <a:schemeClr val="tx2">
                    <a:lumMod val="75000"/>
                  </a:schemeClr>
                </a:solidFill>
              </a:rPr>
              <a:t>n</a:t>
            </a:r>
            <a:r>
              <a:rPr sz="3600" spc="-145">
                <a:solidFill>
                  <a:schemeClr val="tx2">
                    <a:lumMod val="75000"/>
                  </a:schemeClr>
                </a:solidFill>
              </a:rPr>
              <a:t>k</a:t>
            </a:r>
            <a:r>
              <a:rPr sz="3600" spc="-65">
                <a:solidFill>
                  <a:schemeClr val="tx2">
                    <a:lumMod val="75000"/>
                  </a:schemeClr>
                </a:solidFill>
              </a:rPr>
              <a:t> </a:t>
            </a:r>
            <a:r>
              <a:rPr sz="3600" spc="-200">
                <a:solidFill>
                  <a:schemeClr val="tx2">
                    <a:lumMod val="75000"/>
                  </a:schemeClr>
                </a:solidFill>
              </a:rPr>
              <a:t>y</a:t>
            </a:r>
            <a:r>
              <a:rPr sz="3600" spc="-70">
                <a:solidFill>
                  <a:schemeClr val="tx2">
                    <a:lumMod val="75000"/>
                  </a:schemeClr>
                </a:solidFill>
              </a:rPr>
              <a:t>o</a:t>
            </a:r>
            <a:r>
              <a:rPr sz="3600" spc="-65">
                <a:solidFill>
                  <a:schemeClr val="tx2">
                    <a:lumMod val="75000"/>
                  </a:schemeClr>
                </a:solidFill>
              </a:rPr>
              <a:t>u</a:t>
            </a:r>
            <a:r>
              <a:rPr lang="en-GB" sz="3600" spc="-65">
                <a:solidFill>
                  <a:schemeClr val="tx2">
                    <a:lumMod val="75000"/>
                  </a:schemeClr>
                </a:solidFill>
              </a:rPr>
              <a:t>!</a:t>
            </a:r>
            <a:endParaRPr sz="3600">
              <a:solidFill>
                <a:schemeClr val="tx2">
                  <a:lumMod val="75000"/>
                </a:schemeClr>
              </a:solidFill>
            </a:endParaRPr>
          </a:p>
        </p:txBody>
      </p:sp>
      <p:sp>
        <p:nvSpPr>
          <p:cNvPr id="3" name="object 3"/>
          <p:cNvSpPr txBox="1"/>
          <p:nvPr/>
        </p:nvSpPr>
        <p:spPr>
          <a:xfrm>
            <a:off x="4620639" y="1915218"/>
            <a:ext cx="5372540" cy="815608"/>
          </a:xfrm>
          <a:prstGeom prst="rect">
            <a:avLst/>
          </a:prstGeom>
        </p:spPr>
        <p:txBody>
          <a:bodyPr vert="horz" wrap="square" lIns="0" tIns="91440" rIns="0" bIns="0" rtlCol="0">
            <a:spAutoFit/>
          </a:bodyPr>
          <a:lstStyle/>
          <a:p>
            <a:pPr marL="213360" indent="-201295">
              <a:lnSpc>
                <a:spcPct val="100000"/>
              </a:lnSpc>
              <a:spcBef>
                <a:spcPts val="720"/>
              </a:spcBef>
              <a:buFont typeface="Arial"/>
              <a:buChar char="•"/>
              <a:tabLst>
                <a:tab pos="213995" algn="l"/>
              </a:tabLst>
            </a:pPr>
            <a:r>
              <a:rPr lang="en-GB" sz="2100" spc="-35">
                <a:latin typeface="Calibri"/>
                <a:cs typeface="Calibri"/>
              </a:rPr>
              <a:t>The club needs you and</a:t>
            </a:r>
            <a:r>
              <a:rPr sz="2100" spc="35">
                <a:latin typeface="Calibri"/>
                <a:cs typeface="Calibri"/>
              </a:rPr>
              <a:t> </a:t>
            </a:r>
            <a:r>
              <a:rPr sz="2100" spc="-10">
                <a:latin typeface="Calibri"/>
                <a:cs typeface="Calibri"/>
              </a:rPr>
              <a:t>appreciate</a:t>
            </a:r>
            <a:r>
              <a:rPr lang="en-GB" sz="2100" spc="-10">
                <a:latin typeface="Calibri"/>
                <a:cs typeface="Calibri"/>
              </a:rPr>
              <a:t>s</a:t>
            </a:r>
            <a:r>
              <a:rPr sz="2100" spc="10">
                <a:latin typeface="Calibri"/>
                <a:cs typeface="Calibri"/>
              </a:rPr>
              <a:t> </a:t>
            </a:r>
            <a:r>
              <a:rPr sz="2100" spc="-15">
                <a:latin typeface="Calibri"/>
                <a:cs typeface="Calibri"/>
              </a:rPr>
              <a:t>your</a:t>
            </a:r>
            <a:r>
              <a:rPr sz="2100" spc="5">
                <a:latin typeface="Calibri"/>
                <a:cs typeface="Calibri"/>
              </a:rPr>
              <a:t> </a:t>
            </a:r>
            <a:r>
              <a:rPr sz="2100" spc="-5">
                <a:latin typeface="Calibri"/>
                <a:cs typeface="Calibri"/>
              </a:rPr>
              <a:t>time</a:t>
            </a:r>
            <a:r>
              <a:rPr sz="2100" spc="-15">
                <a:latin typeface="Calibri"/>
                <a:cs typeface="Calibri"/>
              </a:rPr>
              <a:t> </a:t>
            </a:r>
            <a:endParaRPr sz="2100">
              <a:latin typeface="Calibri"/>
              <a:cs typeface="Calibri"/>
            </a:endParaRPr>
          </a:p>
          <a:p>
            <a:pPr marL="213360" indent="-201295">
              <a:lnSpc>
                <a:spcPct val="100000"/>
              </a:lnSpc>
              <a:spcBef>
                <a:spcPts val="625"/>
              </a:spcBef>
              <a:buFont typeface="Arial"/>
              <a:buChar char="•"/>
              <a:tabLst>
                <a:tab pos="213995" algn="l"/>
              </a:tabLst>
            </a:pPr>
            <a:r>
              <a:rPr sz="2100" spc="-35">
                <a:latin typeface="Calibri"/>
                <a:cs typeface="Calibri"/>
              </a:rPr>
              <a:t>We</a:t>
            </a:r>
            <a:r>
              <a:rPr sz="2100" spc="-30">
                <a:latin typeface="Calibri"/>
                <a:cs typeface="Calibri"/>
              </a:rPr>
              <a:t> </a:t>
            </a:r>
            <a:r>
              <a:rPr sz="2100" spc="-10">
                <a:latin typeface="Calibri"/>
                <a:cs typeface="Calibri"/>
              </a:rPr>
              <a:t>welcome your </a:t>
            </a:r>
            <a:r>
              <a:rPr sz="2100" spc="-5">
                <a:latin typeface="Calibri"/>
                <a:cs typeface="Calibri"/>
              </a:rPr>
              <a:t>questions</a:t>
            </a:r>
            <a:endParaRPr sz="2100">
              <a:latin typeface="Calibri"/>
              <a:cs typeface="Calibri"/>
            </a:endParaRPr>
          </a:p>
        </p:txBody>
      </p:sp>
      <p:pic>
        <p:nvPicPr>
          <p:cNvPr id="4" name="object 4"/>
          <p:cNvPicPr/>
          <p:nvPr/>
        </p:nvPicPr>
        <p:blipFill>
          <a:blip r:embed="rId2" cstate="print"/>
          <a:stretch>
            <a:fillRect/>
          </a:stretch>
        </p:blipFill>
        <p:spPr>
          <a:xfrm>
            <a:off x="546100" y="1915218"/>
            <a:ext cx="3753103" cy="4871153"/>
          </a:xfrm>
          <a:prstGeom prst="rect">
            <a:avLst/>
          </a:prstGeom>
        </p:spPr>
      </p:pic>
      <p:pic>
        <p:nvPicPr>
          <p:cNvPr id="5" name="Picture 4">
            <a:extLst>
              <a:ext uri="{FF2B5EF4-FFF2-40B4-BE49-F238E27FC236}">
                <a16:creationId xmlns:a16="http://schemas.microsoft.com/office/drawing/2014/main" id="{34EAAE09-535F-4227-A3D0-5B88D1793744}"/>
              </a:ext>
            </a:extLst>
          </p:cNvPr>
          <p:cNvPicPr>
            <a:picLocks noChangeAspect="1"/>
          </p:cNvPicPr>
          <p:nvPr/>
        </p:nvPicPr>
        <p:blipFill>
          <a:blip r:embed="rId3"/>
          <a:stretch>
            <a:fillRect/>
          </a:stretch>
        </p:blipFill>
        <p:spPr>
          <a:xfrm>
            <a:off x="5837406" y="3091875"/>
            <a:ext cx="3237257" cy="3694496"/>
          </a:xfrm>
          <a:prstGeom prst="rect">
            <a:avLst/>
          </a:prstGeom>
        </p:spPr>
      </p:pic>
      <p:sp>
        <p:nvSpPr>
          <p:cNvPr id="6" name="Slide Number Placeholder 5">
            <a:extLst>
              <a:ext uri="{FF2B5EF4-FFF2-40B4-BE49-F238E27FC236}">
                <a16:creationId xmlns:a16="http://schemas.microsoft.com/office/drawing/2014/main" id="{0615C700-E949-42DF-A0CD-7C1140594507}"/>
              </a:ext>
            </a:extLst>
          </p:cNvPr>
          <p:cNvSpPr>
            <a:spLocks noGrp="1"/>
          </p:cNvSpPr>
          <p:nvPr>
            <p:ph type="sldNum" sz="quarter" idx="7"/>
          </p:nvPr>
        </p:nvSpPr>
        <p:spPr/>
        <p:txBody>
          <a:bodyPr/>
          <a:lstStyle/>
          <a:p>
            <a:fld id="{B6F15528-21DE-4FAA-801E-634DDDAF4B2B}" type="slidenum">
              <a:rPr lang="en-GB" smtClean="0"/>
              <a:t>21</a:t>
            </a:fld>
            <a:endParaRPr lang="en-GB"/>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p14:dur="250" advTm="60000">
        <p159:morph option="byObject"/>
      </p:transition>
    </mc:Choice>
    <mc:Fallback xmlns="">
      <p:transition advTm="60000">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193799" y="901947"/>
            <a:ext cx="8305800" cy="607218"/>
          </a:xfrm>
          <a:prstGeom prst="rect">
            <a:avLst/>
          </a:prstGeom>
        </p:spPr>
        <p:txBody>
          <a:bodyPr vert="horz" wrap="square" lIns="0" tIns="14605" rIns="0" bIns="0" rtlCol="0">
            <a:spAutoFit/>
          </a:bodyPr>
          <a:lstStyle/>
          <a:p>
            <a:pPr marL="12700">
              <a:lnSpc>
                <a:spcPct val="100000"/>
              </a:lnSpc>
              <a:spcBef>
                <a:spcPts val="115"/>
              </a:spcBef>
            </a:pPr>
            <a:r>
              <a:rPr spc="-290">
                <a:solidFill>
                  <a:schemeClr val="tx2">
                    <a:lumMod val="75000"/>
                  </a:schemeClr>
                </a:solidFill>
              </a:rPr>
              <a:t>W</a:t>
            </a:r>
            <a:r>
              <a:rPr spc="-30">
                <a:solidFill>
                  <a:schemeClr val="tx2">
                    <a:lumMod val="75000"/>
                  </a:schemeClr>
                </a:solidFill>
              </a:rPr>
              <a:t>e</a:t>
            </a:r>
            <a:r>
              <a:rPr spc="-75">
                <a:solidFill>
                  <a:schemeClr val="tx2">
                    <a:lumMod val="75000"/>
                  </a:schemeClr>
                </a:solidFill>
              </a:rPr>
              <a:t> </a:t>
            </a:r>
            <a:r>
              <a:rPr lang="en-GB" spc="-75">
                <a:solidFill>
                  <a:schemeClr val="tx2">
                    <a:lumMod val="75000"/>
                  </a:schemeClr>
                </a:solidFill>
              </a:rPr>
              <a:t>have the future of rugby in our hands!</a:t>
            </a:r>
            <a:endParaRPr spc="-30">
              <a:solidFill>
                <a:schemeClr val="tx2">
                  <a:lumMod val="75000"/>
                </a:schemeClr>
              </a:solidFill>
            </a:endParaRPr>
          </a:p>
        </p:txBody>
      </p:sp>
      <p:sp>
        <p:nvSpPr>
          <p:cNvPr id="3" name="object 3"/>
          <p:cNvSpPr txBox="1"/>
          <p:nvPr/>
        </p:nvSpPr>
        <p:spPr>
          <a:xfrm>
            <a:off x="1727199" y="1724025"/>
            <a:ext cx="7239000" cy="4292201"/>
          </a:xfrm>
          <a:prstGeom prst="rect">
            <a:avLst/>
          </a:prstGeom>
        </p:spPr>
        <p:txBody>
          <a:bodyPr vert="horz" wrap="square" lIns="0" tIns="12700" rIns="0" bIns="0" rtlCol="0">
            <a:spAutoFit/>
          </a:bodyPr>
          <a:lstStyle/>
          <a:p>
            <a:pPr marL="297815" marR="446405" indent="-285750">
              <a:lnSpc>
                <a:spcPct val="110300"/>
              </a:lnSpc>
              <a:spcBef>
                <a:spcPts val="100"/>
              </a:spcBef>
              <a:buFont typeface="Wingdings" panose="05000000000000000000" pitchFamily="2" charset="2"/>
              <a:buChar char="q"/>
              <a:tabLst>
                <a:tab pos="213995" algn="l"/>
              </a:tabLst>
            </a:pPr>
            <a:r>
              <a:rPr lang="en-GB" sz="1750" dirty="0">
                <a:latin typeface="Calibri"/>
                <a:cs typeface="Calibri"/>
              </a:rPr>
              <a:t>Fabulous new build rugby facility, to rival any in the Midlands</a:t>
            </a:r>
            <a:endParaRPr sz="1750" dirty="0">
              <a:latin typeface="Calibri"/>
              <a:cs typeface="Calibri"/>
            </a:endParaRPr>
          </a:p>
          <a:p>
            <a:pPr marL="297815" marR="143510" indent="-285750">
              <a:lnSpc>
                <a:spcPct val="110300"/>
              </a:lnSpc>
              <a:spcBef>
                <a:spcPts val="860"/>
              </a:spcBef>
              <a:buFont typeface="Wingdings" panose="05000000000000000000" pitchFamily="2" charset="2"/>
              <a:buChar char="q"/>
              <a:tabLst>
                <a:tab pos="213995" algn="l"/>
              </a:tabLst>
            </a:pPr>
            <a:r>
              <a:rPr lang="en-GB" sz="1750" dirty="0">
                <a:latin typeface="Calibri"/>
                <a:cs typeface="Calibri"/>
              </a:rPr>
              <a:t>State of the art social areas, heated changing rooms with gym &amp; physio room</a:t>
            </a:r>
            <a:endParaRPr sz="1750" dirty="0">
              <a:latin typeface="Calibri"/>
              <a:cs typeface="Calibri"/>
            </a:endParaRPr>
          </a:p>
          <a:p>
            <a:pPr marL="297815" marR="99060" indent="-285750">
              <a:lnSpc>
                <a:spcPct val="110300"/>
              </a:lnSpc>
              <a:spcBef>
                <a:spcPts val="875"/>
              </a:spcBef>
              <a:buFont typeface="Wingdings" panose="05000000000000000000" pitchFamily="2" charset="2"/>
              <a:buChar char="q"/>
              <a:tabLst>
                <a:tab pos="213995" algn="l"/>
              </a:tabLst>
            </a:pPr>
            <a:r>
              <a:rPr lang="en-GB" sz="1750" spc="-15" dirty="0">
                <a:latin typeface="Calibri"/>
                <a:cs typeface="Calibri"/>
              </a:rPr>
              <a:t>A ‘P</a:t>
            </a:r>
            <a:r>
              <a:rPr sz="1750" spc="-15" dirty="0">
                <a:latin typeface="Calibri"/>
                <a:cs typeface="Calibri"/>
              </a:rPr>
              <a:t>layer</a:t>
            </a:r>
            <a:r>
              <a:rPr sz="1750" spc="30" dirty="0">
                <a:latin typeface="Calibri"/>
                <a:cs typeface="Calibri"/>
              </a:rPr>
              <a:t> </a:t>
            </a:r>
            <a:r>
              <a:rPr lang="en-GB" sz="1750" spc="30" dirty="0">
                <a:latin typeface="Calibri"/>
                <a:cs typeface="Calibri"/>
              </a:rPr>
              <a:t>C</a:t>
            </a:r>
            <a:r>
              <a:rPr sz="1750" spc="-10" dirty="0" err="1">
                <a:latin typeface="Calibri"/>
                <a:cs typeface="Calibri"/>
              </a:rPr>
              <a:t>entr</a:t>
            </a:r>
            <a:r>
              <a:rPr lang="en-GB" sz="1750" spc="-10" dirty="0" err="1">
                <a:latin typeface="Calibri"/>
                <a:cs typeface="Calibri"/>
              </a:rPr>
              <a:t>ic</a:t>
            </a:r>
            <a:r>
              <a:rPr lang="en-GB" sz="1750" spc="-10" dirty="0">
                <a:latin typeface="Calibri"/>
                <a:cs typeface="Calibri"/>
              </a:rPr>
              <a:t>’</a:t>
            </a:r>
            <a:r>
              <a:rPr sz="1750" spc="20" dirty="0">
                <a:latin typeface="Calibri"/>
                <a:cs typeface="Calibri"/>
              </a:rPr>
              <a:t> </a:t>
            </a:r>
            <a:r>
              <a:rPr sz="1750" spc="-5" dirty="0">
                <a:latin typeface="Calibri"/>
                <a:cs typeface="Calibri"/>
              </a:rPr>
              <a:t>approach</a:t>
            </a:r>
            <a:r>
              <a:rPr lang="en-GB" sz="1750" spc="-5" dirty="0">
                <a:latin typeface="Calibri"/>
                <a:cs typeface="Calibri"/>
              </a:rPr>
              <a:t>,</a:t>
            </a:r>
            <a:r>
              <a:rPr sz="1750" spc="-15" dirty="0">
                <a:latin typeface="Calibri"/>
                <a:cs typeface="Calibri"/>
              </a:rPr>
              <a:t> </a:t>
            </a:r>
            <a:r>
              <a:rPr sz="1750" spc="-5" dirty="0">
                <a:latin typeface="Calibri"/>
                <a:cs typeface="Calibri"/>
              </a:rPr>
              <a:t>with</a:t>
            </a:r>
            <a:r>
              <a:rPr sz="1750" spc="25" dirty="0">
                <a:latin typeface="Calibri"/>
                <a:cs typeface="Calibri"/>
              </a:rPr>
              <a:t> </a:t>
            </a:r>
            <a:r>
              <a:rPr sz="1750" dirty="0">
                <a:latin typeface="Calibri"/>
                <a:cs typeface="Calibri"/>
              </a:rPr>
              <a:t>opportunities</a:t>
            </a:r>
            <a:r>
              <a:rPr sz="1750" spc="-10" dirty="0">
                <a:latin typeface="Calibri"/>
                <a:cs typeface="Calibri"/>
              </a:rPr>
              <a:t> </a:t>
            </a:r>
            <a:r>
              <a:rPr sz="1750" spc="-15" dirty="0">
                <a:latin typeface="Calibri"/>
                <a:cs typeface="Calibri"/>
              </a:rPr>
              <a:t>for</a:t>
            </a:r>
            <a:r>
              <a:rPr sz="1750" spc="-5" dirty="0">
                <a:latin typeface="Calibri"/>
                <a:cs typeface="Calibri"/>
              </a:rPr>
              <a:t> </a:t>
            </a:r>
            <a:r>
              <a:rPr lang="en-GB" sz="1750" spc="-5" dirty="0">
                <a:latin typeface="Calibri"/>
                <a:cs typeface="Calibri"/>
              </a:rPr>
              <a:t>adults, </a:t>
            </a:r>
            <a:r>
              <a:rPr sz="1750" spc="-5" dirty="0">
                <a:latin typeface="Calibri"/>
                <a:cs typeface="Calibri"/>
              </a:rPr>
              <a:t>boys</a:t>
            </a:r>
            <a:r>
              <a:rPr sz="1750" spc="-10" dirty="0">
                <a:latin typeface="Calibri"/>
                <a:cs typeface="Calibri"/>
              </a:rPr>
              <a:t> </a:t>
            </a:r>
            <a:r>
              <a:rPr sz="1750" dirty="0">
                <a:latin typeface="Calibri"/>
                <a:cs typeface="Calibri"/>
              </a:rPr>
              <a:t>and</a:t>
            </a:r>
            <a:r>
              <a:rPr sz="1750" spc="5" dirty="0">
                <a:latin typeface="Calibri"/>
                <a:cs typeface="Calibri"/>
              </a:rPr>
              <a:t> </a:t>
            </a:r>
            <a:r>
              <a:rPr sz="1750" spc="-5" dirty="0">
                <a:latin typeface="Calibri"/>
                <a:cs typeface="Calibri"/>
              </a:rPr>
              <a:t>girls</a:t>
            </a:r>
            <a:r>
              <a:rPr sz="1750" spc="10" dirty="0">
                <a:latin typeface="Calibri"/>
                <a:cs typeface="Calibri"/>
              </a:rPr>
              <a:t> </a:t>
            </a:r>
            <a:r>
              <a:rPr sz="1750" spc="-10" dirty="0">
                <a:latin typeface="Calibri"/>
                <a:cs typeface="Calibri"/>
              </a:rPr>
              <a:t>from</a:t>
            </a:r>
            <a:r>
              <a:rPr sz="1750" spc="-5" dirty="0">
                <a:latin typeface="Calibri"/>
                <a:cs typeface="Calibri"/>
              </a:rPr>
              <a:t> U6</a:t>
            </a:r>
            <a:r>
              <a:rPr sz="1750" spc="15" dirty="0">
                <a:latin typeface="Calibri"/>
                <a:cs typeface="Calibri"/>
              </a:rPr>
              <a:t> </a:t>
            </a:r>
            <a:r>
              <a:rPr sz="1750" spc="-5" dirty="0">
                <a:latin typeface="Calibri"/>
                <a:cs typeface="Calibri"/>
              </a:rPr>
              <a:t>to</a:t>
            </a:r>
            <a:r>
              <a:rPr sz="1750" spc="-20" dirty="0">
                <a:latin typeface="Calibri"/>
                <a:cs typeface="Calibri"/>
              </a:rPr>
              <a:t> </a:t>
            </a:r>
            <a:r>
              <a:rPr sz="1750" spc="-5" dirty="0">
                <a:latin typeface="Calibri"/>
                <a:cs typeface="Calibri"/>
              </a:rPr>
              <a:t>U18 </a:t>
            </a:r>
            <a:r>
              <a:rPr sz="1750" spc="-380" dirty="0">
                <a:latin typeface="Calibri"/>
                <a:cs typeface="Calibri"/>
              </a:rPr>
              <a:t> </a:t>
            </a:r>
            <a:r>
              <a:rPr sz="1750" spc="-5" dirty="0">
                <a:latin typeface="Calibri"/>
                <a:cs typeface="Calibri"/>
              </a:rPr>
              <a:t>to</a:t>
            </a:r>
            <a:r>
              <a:rPr sz="1750" spc="-15" dirty="0">
                <a:latin typeface="Calibri"/>
                <a:cs typeface="Calibri"/>
              </a:rPr>
              <a:t> </a:t>
            </a:r>
            <a:r>
              <a:rPr sz="1750" spc="-5" dirty="0">
                <a:latin typeface="Calibri"/>
                <a:cs typeface="Calibri"/>
              </a:rPr>
              <a:t>reach</a:t>
            </a:r>
            <a:r>
              <a:rPr sz="1750" spc="15" dirty="0">
                <a:latin typeface="Calibri"/>
                <a:cs typeface="Calibri"/>
              </a:rPr>
              <a:t> </a:t>
            </a:r>
            <a:r>
              <a:rPr sz="1750" spc="-5" dirty="0">
                <a:latin typeface="Calibri"/>
                <a:cs typeface="Calibri"/>
              </a:rPr>
              <a:t>their</a:t>
            </a:r>
            <a:r>
              <a:rPr sz="1750" spc="5" dirty="0">
                <a:latin typeface="Calibri"/>
                <a:cs typeface="Calibri"/>
              </a:rPr>
              <a:t> </a:t>
            </a:r>
            <a:r>
              <a:rPr sz="1750" spc="-5" dirty="0">
                <a:latin typeface="Calibri"/>
                <a:cs typeface="Calibri"/>
              </a:rPr>
              <a:t>potential</a:t>
            </a:r>
            <a:r>
              <a:rPr sz="1750" spc="-10" dirty="0">
                <a:latin typeface="Calibri"/>
                <a:cs typeface="Calibri"/>
              </a:rPr>
              <a:t> </a:t>
            </a:r>
            <a:r>
              <a:rPr sz="1750" spc="5" dirty="0">
                <a:latin typeface="Calibri"/>
                <a:cs typeface="Calibri"/>
              </a:rPr>
              <a:t>in</a:t>
            </a:r>
            <a:r>
              <a:rPr sz="1750" spc="-5" dirty="0">
                <a:latin typeface="Calibri"/>
                <a:cs typeface="Calibri"/>
              </a:rPr>
              <a:t> rugby</a:t>
            </a:r>
            <a:r>
              <a:rPr lang="en-GB" sz="1750" spc="-5" dirty="0">
                <a:latin typeface="Calibri"/>
                <a:cs typeface="Calibri"/>
              </a:rPr>
              <a:t>.</a:t>
            </a:r>
            <a:endParaRPr sz="1750" dirty="0">
              <a:latin typeface="Calibri"/>
              <a:cs typeface="Calibri"/>
            </a:endParaRPr>
          </a:p>
          <a:p>
            <a:pPr marL="297815" indent="-285750">
              <a:lnSpc>
                <a:spcPct val="100000"/>
              </a:lnSpc>
              <a:spcBef>
                <a:spcPts val="1095"/>
              </a:spcBef>
              <a:buFont typeface="Wingdings" panose="05000000000000000000" pitchFamily="2" charset="2"/>
              <a:buChar char="q"/>
              <a:tabLst>
                <a:tab pos="213995" algn="l"/>
              </a:tabLst>
            </a:pPr>
            <a:r>
              <a:rPr sz="1750" spc="-5" dirty="0">
                <a:latin typeface="Calibri"/>
                <a:cs typeface="Calibri"/>
              </a:rPr>
              <a:t>Significant</a:t>
            </a:r>
            <a:r>
              <a:rPr sz="1750" dirty="0">
                <a:latin typeface="Calibri"/>
                <a:cs typeface="Calibri"/>
              </a:rPr>
              <a:t> </a:t>
            </a:r>
            <a:r>
              <a:rPr sz="1750" spc="-10" dirty="0">
                <a:latin typeface="Calibri"/>
                <a:cs typeface="Calibri"/>
              </a:rPr>
              <a:t>investment</a:t>
            </a:r>
            <a:r>
              <a:rPr sz="1750" spc="5" dirty="0">
                <a:latin typeface="Calibri"/>
                <a:cs typeface="Calibri"/>
              </a:rPr>
              <a:t> </a:t>
            </a:r>
            <a:r>
              <a:rPr sz="1750" dirty="0">
                <a:latin typeface="Calibri"/>
                <a:cs typeface="Calibri"/>
              </a:rPr>
              <a:t>in coaches</a:t>
            </a:r>
            <a:r>
              <a:rPr sz="1750" spc="-5" dirty="0">
                <a:latin typeface="Calibri"/>
                <a:cs typeface="Calibri"/>
              </a:rPr>
              <a:t> </a:t>
            </a:r>
            <a:r>
              <a:rPr sz="1750" dirty="0">
                <a:latin typeface="Calibri"/>
                <a:cs typeface="Calibri"/>
              </a:rPr>
              <a:t>and </a:t>
            </a:r>
            <a:r>
              <a:rPr sz="1750" spc="-10" dirty="0">
                <a:latin typeface="Calibri"/>
                <a:cs typeface="Calibri"/>
              </a:rPr>
              <a:t>volunteers</a:t>
            </a:r>
            <a:r>
              <a:rPr lang="en-GB" sz="1750" spc="-10" dirty="0">
                <a:latin typeface="Calibri"/>
                <a:cs typeface="Calibri"/>
              </a:rPr>
              <a:t>, training courses and kit.</a:t>
            </a:r>
            <a:endParaRPr sz="1750" dirty="0">
              <a:latin typeface="Calibri"/>
              <a:cs typeface="Calibri"/>
            </a:endParaRPr>
          </a:p>
          <a:p>
            <a:pPr marL="297815" indent="-285750">
              <a:lnSpc>
                <a:spcPct val="100000"/>
              </a:lnSpc>
              <a:spcBef>
                <a:spcPts val="790"/>
              </a:spcBef>
              <a:buFont typeface="Wingdings" panose="05000000000000000000" pitchFamily="2" charset="2"/>
              <a:buChar char="q"/>
              <a:tabLst>
                <a:tab pos="213995" algn="l"/>
              </a:tabLst>
            </a:pPr>
            <a:r>
              <a:rPr sz="1750" spc="-5" dirty="0">
                <a:latin typeface="Calibri"/>
                <a:cs typeface="Calibri"/>
              </a:rPr>
              <a:t>New facilities</a:t>
            </a:r>
            <a:r>
              <a:rPr sz="1750" spc="20" dirty="0">
                <a:latin typeface="Calibri"/>
                <a:cs typeface="Calibri"/>
              </a:rPr>
              <a:t> </a:t>
            </a:r>
            <a:r>
              <a:rPr sz="1750" spc="-15" dirty="0">
                <a:latin typeface="Calibri"/>
                <a:cs typeface="Calibri"/>
              </a:rPr>
              <a:t>are</a:t>
            </a:r>
            <a:r>
              <a:rPr sz="1750" spc="10" dirty="0">
                <a:latin typeface="Calibri"/>
                <a:cs typeface="Calibri"/>
              </a:rPr>
              <a:t> </a:t>
            </a:r>
            <a:r>
              <a:rPr sz="1750" spc="-5" dirty="0">
                <a:latin typeface="Calibri"/>
                <a:cs typeface="Calibri"/>
              </a:rPr>
              <a:t>impressive</a:t>
            </a:r>
            <a:r>
              <a:rPr lang="en-GB" sz="1750" spc="-5" dirty="0">
                <a:latin typeface="Calibri"/>
                <a:cs typeface="Calibri"/>
              </a:rPr>
              <a:t>,</a:t>
            </a:r>
            <a:r>
              <a:rPr sz="1750" spc="-10" dirty="0">
                <a:latin typeface="Calibri"/>
                <a:cs typeface="Calibri"/>
              </a:rPr>
              <a:t> </a:t>
            </a:r>
            <a:r>
              <a:rPr sz="1750" dirty="0">
                <a:latin typeface="Calibri"/>
                <a:cs typeface="Calibri"/>
              </a:rPr>
              <a:t>bringing</a:t>
            </a:r>
            <a:r>
              <a:rPr sz="1750" spc="-30" dirty="0">
                <a:latin typeface="Calibri"/>
                <a:cs typeface="Calibri"/>
              </a:rPr>
              <a:t> </a:t>
            </a:r>
            <a:r>
              <a:rPr sz="1750" dirty="0">
                <a:latin typeface="Calibri"/>
                <a:cs typeface="Calibri"/>
              </a:rPr>
              <a:t>in</a:t>
            </a:r>
            <a:r>
              <a:rPr sz="1750" spc="15" dirty="0">
                <a:latin typeface="Calibri"/>
                <a:cs typeface="Calibri"/>
              </a:rPr>
              <a:t> </a:t>
            </a:r>
            <a:r>
              <a:rPr sz="1750" spc="-10" dirty="0">
                <a:latin typeface="Calibri"/>
                <a:cs typeface="Calibri"/>
              </a:rPr>
              <a:t>more</a:t>
            </a:r>
            <a:r>
              <a:rPr sz="1750" spc="15" dirty="0">
                <a:latin typeface="Calibri"/>
                <a:cs typeface="Calibri"/>
              </a:rPr>
              <a:t> </a:t>
            </a:r>
            <a:r>
              <a:rPr sz="1750" dirty="0">
                <a:latin typeface="Calibri"/>
                <a:cs typeface="Calibri"/>
              </a:rPr>
              <a:t>junior</a:t>
            </a:r>
            <a:r>
              <a:rPr sz="1750" spc="-30" dirty="0">
                <a:latin typeface="Calibri"/>
                <a:cs typeface="Calibri"/>
              </a:rPr>
              <a:t> </a:t>
            </a:r>
            <a:r>
              <a:rPr sz="1750" spc="-10" dirty="0">
                <a:latin typeface="Calibri"/>
                <a:cs typeface="Calibri"/>
              </a:rPr>
              <a:t>players</a:t>
            </a:r>
            <a:r>
              <a:rPr lang="en-GB" sz="1750" spc="-10" dirty="0">
                <a:latin typeface="Calibri"/>
                <a:cs typeface="Calibri"/>
              </a:rPr>
              <a:t>, be prepared!</a:t>
            </a:r>
            <a:endParaRPr sz="1750" dirty="0">
              <a:latin typeface="Calibri"/>
              <a:cs typeface="Calibri"/>
            </a:endParaRPr>
          </a:p>
          <a:p>
            <a:pPr marL="297815" marR="5080" indent="-285750">
              <a:lnSpc>
                <a:spcPct val="110300"/>
              </a:lnSpc>
              <a:spcBef>
                <a:spcPts val="755"/>
              </a:spcBef>
              <a:buFont typeface="Wingdings" panose="05000000000000000000" pitchFamily="2" charset="2"/>
              <a:buChar char="q"/>
              <a:tabLst>
                <a:tab pos="213995" algn="l"/>
              </a:tabLst>
            </a:pPr>
            <a:r>
              <a:rPr sz="1750" spc="-10" dirty="0">
                <a:latin typeface="Calibri"/>
                <a:cs typeface="Calibri"/>
              </a:rPr>
              <a:t>Family </a:t>
            </a:r>
            <a:r>
              <a:rPr sz="1750" dirty="0">
                <a:latin typeface="Calibri"/>
                <a:cs typeface="Calibri"/>
              </a:rPr>
              <a:t>friendly </a:t>
            </a:r>
            <a:r>
              <a:rPr sz="1750" spc="-5" dirty="0">
                <a:latin typeface="Calibri"/>
                <a:cs typeface="Calibri"/>
              </a:rPr>
              <a:t>environment </a:t>
            </a:r>
            <a:r>
              <a:rPr sz="1750" dirty="0">
                <a:latin typeface="Calibri"/>
                <a:cs typeface="Calibri"/>
              </a:rPr>
              <a:t>underpinned </a:t>
            </a:r>
            <a:r>
              <a:rPr sz="1750" spc="-5" dirty="0">
                <a:latin typeface="Calibri"/>
                <a:cs typeface="Calibri"/>
              </a:rPr>
              <a:t>by </a:t>
            </a:r>
            <a:r>
              <a:rPr sz="1750" spc="-10" dirty="0">
                <a:latin typeface="Calibri"/>
                <a:cs typeface="Calibri"/>
              </a:rPr>
              <a:t>rugby’s core </a:t>
            </a:r>
            <a:r>
              <a:rPr sz="1750" spc="-5" dirty="0">
                <a:latin typeface="Calibri"/>
                <a:cs typeface="Calibri"/>
              </a:rPr>
              <a:t>values </a:t>
            </a:r>
            <a:r>
              <a:rPr sz="1750" dirty="0">
                <a:latin typeface="Calibri"/>
                <a:cs typeface="Calibri"/>
              </a:rPr>
              <a:t>of </a:t>
            </a:r>
            <a:r>
              <a:rPr sz="1750" spc="-25" dirty="0">
                <a:latin typeface="Calibri"/>
                <a:cs typeface="Calibri"/>
              </a:rPr>
              <a:t>Teamwork, </a:t>
            </a:r>
            <a:r>
              <a:rPr sz="1750" spc="-385" dirty="0">
                <a:latin typeface="Calibri"/>
                <a:cs typeface="Calibri"/>
              </a:rPr>
              <a:t> </a:t>
            </a:r>
            <a:r>
              <a:rPr sz="1750" spc="-5" dirty="0">
                <a:latin typeface="Calibri"/>
                <a:cs typeface="Calibri"/>
              </a:rPr>
              <a:t>Respect,</a:t>
            </a:r>
            <a:r>
              <a:rPr sz="1750" spc="20" dirty="0">
                <a:latin typeface="Calibri"/>
                <a:cs typeface="Calibri"/>
              </a:rPr>
              <a:t> </a:t>
            </a:r>
            <a:r>
              <a:rPr sz="1750" spc="-5" dirty="0">
                <a:latin typeface="Calibri"/>
                <a:cs typeface="Calibri"/>
              </a:rPr>
              <a:t>Enjoyment,</a:t>
            </a:r>
            <a:r>
              <a:rPr sz="1750" spc="-30" dirty="0">
                <a:latin typeface="Calibri"/>
                <a:cs typeface="Calibri"/>
              </a:rPr>
              <a:t> </a:t>
            </a:r>
            <a:r>
              <a:rPr sz="1750" dirty="0">
                <a:latin typeface="Calibri"/>
                <a:cs typeface="Calibri"/>
              </a:rPr>
              <a:t>Discipline</a:t>
            </a:r>
            <a:r>
              <a:rPr sz="1750" spc="-10" dirty="0">
                <a:latin typeface="Calibri"/>
                <a:cs typeface="Calibri"/>
              </a:rPr>
              <a:t> </a:t>
            </a:r>
            <a:r>
              <a:rPr sz="1750" dirty="0">
                <a:latin typeface="Calibri"/>
                <a:cs typeface="Calibri"/>
              </a:rPr>
              <a:t>and</a:t>
            </a:r>
            <a:r>
              <a:rPr sz="1750" spc="-5" dirty="0">
                <a:latin typeface="Calibri"/>
                <a:cs typeface="Calibri"/>
              </a:rPr>
              <a:t> </a:t>
            </a:r>
            <a:r>
              <a:rPr sz="1750" dirty="0">
                <a:latin typeface="Calibri"/>
                <a:cs typeface="Calibri"/>
              </a:rPr>
              <a:t>Sportsmanship</a:t>
            </a:r>
          </a:p>
          <a:p>
            <a:pPr marL="297815" indent="-285750">
              <a:lnSpc>
                <a:spcPct val="100000"/>
              </a:lnSpc>
              <a:spcBef>
                <a:spcPts val="1095"/>
              </a:spcBef>
              <a:buFont typeface="Wingdings" panose="05000000000000000000" pitchFamily="2" charset="2"/>
              <a:buChar char="q"/>
              <a:tabLst>
                <a:tab pos="213995" algn="l"/>
              </a:tabLst>
            </a:pPr>
            <a:r>
              <a:rPr lang="en-GB" sz="1750" dirty="0">
                <a:latin typeface="Calibri"/>
                <a:cs typeface="Calibri"/>
              </a:rPr>
              <a:t>H.E.A.R.T. of rugby delivered to our 3 years to 8 years old micros &amp; new players. </a:t>
            </a:r>
            <a:r>
              <a:rPr lang="en-GB" sz="1750" b="1" dirty="0">
                <a:latin typeface="Calibri"/>
                <a:cs typeface="Calibri"/>
              </a:rPr>
              <a:t>H</a:t>
            </a:r>
            <a:r>
              <a:rPr lang="en-GB" sz="1750" dirty="0">
                <a:latin typeface="Calibri"/>
                <a:cs typeface="Calibri"/>
              </a:rPr>
              <a:t>and-eye coordination, </a:t>
            </a:r>
            <a:r>
              <a:rPr lang="en-GB" sz="1750" b="1" dirty="0">
                <a:latin typeface="Calibri"/>
                <a:cs typeface="Calibri"/>
              </a:rPr>
              <a:t>E</a:t>
            </a:r>
            <a:r>
              <a:rPr lang="en-GB" sz="1750" dirty="0">
                <a:latin typeface="Calibri"/>
                <a:cs typeface="Calibri"/>
              </a:rPr>
              <a:t>njoyment, </a:t>
            </a:r>
            <a:r>
              <a:rPr lang="en-GB" sz="1750" b="1" dirty="0">
                <a:latin typeface="Calibri"/>
                <a:cs typeface="Calibri"/>
              </a:rPr>
              <a:t>A</a:t>
            </a:r>
            <a:r>
              <a:rPr lang="en-GB" sz="1750" dirty="0">
                <a:latin typeface="Calibri"/>
                <a:cs typeface="Calibri"/>
              </a:rPr>
              <a:t>gility, </a:t>
            </a:r>
            <a:r>
              <a:rPr lang="en-GB" sz="1750" b="1" dirty="0">
                <a:latin typeface="Calibri"/>
                <a:cs typeface="Calibri"/>
              </a:rPr>
              <a:t>R</a:t>
            </a:r>
            <a:r>
              <a:rPr lang="en-GB" sz="1750" dirty="0">
                <a:latin typeface="Calibri"/>
                <a:cs typeface="Calibri"/>
              </a:rPr>
              <a:t>espect, </a:t>
            </a:r>
            <a:r>
              <a:rPr lang="en-GB" sz="1750" b="1" dirty="0">
                <a:latin typeface="Calibri"/>
                <a:cs typeface="Calibri"/>
              </a:rPr>
              <a:t>T</a:t>
            </a:r>
            <a:r>
              <a:rPr lang="en-GB" sz="1750" dirty="0">
                <a:latin typeface="Calibri"/>
                <a:cs typeface="Calibri"/>
              </a:rPr>
              <a:t>eamwork!</a:t>
            </a:r>
          </a:p>
          <a:p>
            <a:pPr marL="297815" indent="-285750">
              <a:lnSpc>
                <a:spcPct val="100000"/>
              </a:lnSpc>
              <a:spcBef>
                <a:spcPts val="1095"/>
              </a:spcBef>
              <a:buFont typeface="Wingdings" panose="05000000000000000000" pitchFamily="2" charset="2"/>
              <a:buChar char="q"/>
              <a:tabLst>
                <a:tab pos="213995" algn="l"/>
              </a:tabLst>
            </a:pPr>
            <a:r>
              <a:rPr lang="en-GB" sz="1750" dirty="0">
                <a:latin typeface="Calibri"/>
                <a:cs typeface="Calibri"/>
              </a:rPr>
              <a:t>New membership structure giving added value to our members</a:t>
            </a:r>
            <a:endParaRPr sz="1750" dirty="0">
              <a:latin typeface="Calibri"/>
              <a:cs typeface="Calibri"/>
            </a:endParaRPr>
          </a:p>
        </p:txBody>
      </p:sp>
      <p:sp>
        <p:nvSpPr>
          <p:cNvPr id="6" name="TextBox 5">
            <a:extLst>
              <a:ext uri="{FF2B5EF4-FFF2-40B4-BE49-F238E27FC236}">
                <a16:creationId xmlns:a16="http://schemas.microsoft.com/office/drawing/2014/main" id="{C1B270B4-8DA1-4571-AEA5-DD905753E381}"/>
              </a:ext>
            </a:extLst>
          </p:cNvPr>
          <p:cNvSpPr txBox="1"/>
          <p:nvPr/>
        </p:nvSpPr>
        <p:spPr>
          <a:xfrm>
            <a:off x="1841500" y="6296025"/>
            <a:ext cx="7357142" cy="646331"/>
          </a:xfrm>
          <a:prstGeom prst="rect">
            <a:avLst/>
          </a:prstGeom>
          <a:solidFill>
            <a:schemeClr val="accent3">
              <a:lumMod val="60000"/>
              <a:lumOff val="40000"/>
            </a:schemeClr>
          </a:solidFill>
          <a:ln w="38100">
            <a:solidFill>
              <a:srgbClr val="FF0000"/>
            </a:solidFill>
          </a:ln>
        </p:spPr>
        <p:txBody>
          <a:bodyPr wrap="none" rtlCol="0">
            <a:spAutoFit/>
          </a:bodyPr>
          <a:lstStyle/>
          <a:p>
            <a:r>
              <a:rPr lang="en-GB" b="1">
                <a:solidFill>
                  <a:schemeClr val="tx2">
                    <a:lumMod val="75000"/>
                  </a:schemeClr>
                </a:solidFill>
              </a:rPr>
              <a:t>A big thank you to our members who have supported us during our exile. </a:t>
            </a:r>
          </a:p>
          <a:p>
            <a:r>
              <a:rPr lang="en-GB" b="1">
                <a:solidFill>
                  <a:schemeClr val="tx2">
                    <a:lumMod val="75000"/>
                  </a:schemeClr>
                </a:solidFill>
              </a:rPr>
              <a:t>Welcome back to our friends, whom we have missed and to new members.</a:t>
            </a:r>
          </a:p>
        </p:txBody>
      </p:sp>
      <p:sp>
        <p:nvSpPr>
          <p:cNvPr id="4" name="Slide Number Placeholder 3">
            <a:extLst>
              <a:ext uri="{FF2B5EF4-FFF2-40B4-BE49-F238E27FC236}">
                <a16:creationId xmlns:a16="http://schemas.microsoft.com/office/drawing/2014/main" id="{2013608F-91DB-4678-BD78-C0FF3E9ACCFB}"/>
              </a:ext>
            </a:extLst>
          </p:cNvPr>
          <p:cNvSpPr>
            <a:spLocks noGrp="1"/>
          </p:cNvSpPr>
          <p:nvPr>
            <p:ph type="sldNum" sz="quarter" idx="7"/>
          </p:nvPr>
        </p:nvSpPr>
        <p:spPr/>
        <p:txBody>
          <a:bodyPr/>
          <a:lstStyle/>
          <a:p>
            <a:fld id="{B6F15528-21DE-4FAA-801E-634DDDAF4B2B}" type="slidenum">
              <a:rPr lang="en-GB" smtClean="0"/>
              <a:t>3</a:t>
            </a:fld>
            <a:endParaRPr lang="en-GB"/>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p14:dur="250" advTm="60000">
        <p159:morph option="byObject"/>
      </p:transition>
    </mc:Choice>
    <mc:Fallback xmlns="">
      <p:transition advTm="60000">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636559" y="850643"/>
            <a:ext cx="9522171" cy="3066865"/>
          </a:xfrm>
          <a:prstGeom prst="rect">
            <a:avLst/>
          </a:prstGeom>
        </p:spPr>
        <p:txBody>
          <a:bodyPr vert="horz" wrap="square" lIns="0" tIns="65405" rIns="0" bIns="0" rtlCol="0">
            <a:spAutoFit/>
          </a:bodyPr>
          <a:lstStyle/>
          <a:p>
            <a:pPr marL="0" algn="l" rtl="0" eaLnBrk="1" fontAlgn="t" latinLnBrk="0" hangingPunct="1">
              <a:spcBef>
                <a:spcPts val="0"/>
              </a:spcBef>
              <a:spcAft>
                <a:spcPts val="0"/>
              </a:spcAft>
            </a:pPr>
            <a:r>
              <a:rPr kumimoji="0" lang="en-GB" sz="3500" b="1" i="0" u="none" strike="noStrike" kern="0" cap="none" spc="-90" normalizeH="0" baseline="0" noProof="0" dirty="0">
                <a:ln>
                  <a:noFill/>
                </a:ln>
                <a:solidFill>
                  <a:srgbClr val="1F497D">
                    <a:lumMod val="75000"/>
                  </a:srgbClr>
                </a:solidFill>
                <a:effectLst/>
                <a:uLnTx/>
                <a:uFillTx/>
                <a:latin typeface="Calibri"/>
                <a:ea typeface="+mj-ea"/>
                <a:cs typeface="Calibri"/>
              </a:rPr>
              <a:t>Be Part of the Team!</a:t>
            </a:r>
            <a:br>
              <a:rPr lang="en-GB" sz="1800" b="0" i="0" u="none" strike="noStrike" kern="1200" dirty="0">
                <a:solidFill>
                  <a:schemeClr val="tx2">
                    <a:lumMod val="75000"/>
                  </a:schemeClr>
                </a:solidFill>
                <a:effectLst/>
                <a:latin typeface="+mj-lt"/>
              </a:rPr>
            </a:br>
            <a:r>
              <a:rPr lang="en-GB" sz="1800" b="0" i="0" u="none" strike="noStrike" kern="1200" dirty="0">
                <a:solidFill>
                  <a:schemeClr val="tx2">
                    <a:lumMod val="75000"/>
                  </a:schemeClr>
                </a:solidFill>
                <a:effectLst/>
                <a:latin typeface="+mj-lt"/>
              </a:rPr>
              <a:t>Shirt Sponsors</a:t>
            </a:r>
            <a:br>
              <a:rPr lang="en-GB" sz="1800" b="0" i="0" u="none" strike="noStrike" dirty="0">
                <a:solidFill>
                  <a:schemeClr val="tx2">
                    <a:lumMod val="75000"/>
                  </a:schemeClr>
                </a:solidFill>
                <a:effectLst/>
                <a:latin typeface="+mj-lt"/>
              </a:rPr>
            </a:br>
            <a:r>
              <a:rPr lang="en-GB" sz="1800" b="0" i="0" u="none" strike="noStrike" kern="1200" dirty="0">
                <a:solidFill>
                  <a:schemeClr val="tx2">
                    <a:lumMod val="75000"/>
                  </a:schemeClr>
                </a:solidFill>
                <a:effectLst/>
                <a:latin typeface="+mj-lt"/>
              </a:rPr>
              <a:t>Pitch side Boards</a:t>
            </a:r>
            <a:br>
              <a:rPr lang="en-GB" sz="1800" b="0" i="0" u="none" strike="noStrike" kern="1200" dirty="0">
                <a:solidFill>
                  <a:schemeClr val="tx2">
                    <a:lumMod val="75000"/>
                  </a:schemeClr>
                </a:solidFill>
                <a:effectLst/>
                <a:latin typeface="+mj-lt"/>
              </a:rPr>
            </a:br>
            <a:r>
              <a:rPr lang="en-GB" sz="1800" b="0" i="0" u="none" strike="noStrike" kern="1200" dirty="0">
                <a:solidFill>
                  <a:schemeClr val="tx2">
                    <a:lumMod val="75000"/>
                  </a:schemeClr>
                </a:solidFill>
                <a:effectLst/>
                <a:latin typeface="+mj-lt"/>
              </a:rPr>
              <a:t>Scoreboard plaques</a:t>
            </a:r>
            <a:br>
              <a:rPr lang="en-GB" sz="1800" b="0" i="0" u="none" strike="noStrike" dirty="0">
                <a:solidFill>
                  <a:schemeClr val="tx2">
                    <a:lumMod val="75000"/>
                  </a:schemeClr>
                </a:solidFill>
                <a:effectLst/>
                <a:latin typeface="+mj-lt"/>
              </a:rPr>
            </a:br>
            <a:r>
              <a:rPr lang="en-GB" sz="1800" b="0" i="0" u="none" strike="noStrike" kern="1200" dirty="0">
                <a:solidFill>
                  <a:schemeClr val="tx2">
                    <a:lumMod val="75000"/>
                  </a:schemeClr>
                </a:solidFill>
                <a:effectLst/>
                <a:latin typeface="+mj-lt"/>
              </a:rPr>
              <a:t>Match Day Sponsor – business lunch</a:t>
            </a:r>
            <a:br>
              <a:rPr lang="en-GB" sz="1800" b="0" i="0" u="none" strike="noStrike" dirty="0">
                <a:solidFill>
                  <a:schemeClr val="tx2">
                    <a:lumMod val="75000"/>
                  </a:schemeClr>
                </a:solidFill>
                <a:effectLst/>
                <a:latin typeface="+mj-lt"/>
              </a:rPr>
            </a:br>
            <a:r>
              <a:rPr lang="en-GB" sz="1800" b="0" i="0" u="none" strike="noStrike" kern="1200" dirty="0">
                <a:solidFill>
                  <a:schemeClr val="tx2">
                    <a:lumMod val="75000"/>
                  </a:schemeClr>
                </a:solidFill>
                <a:effectLst/>
                <a:latin typeface="+mj-lt"/>
              </a:rPr>
              <a:t>Sponsors Wall – recognition of our ‘team’</a:t>
            </a:r>
            <a:br>
              <a:rPr lang="en-GB" sz="1800" b="0" i="0" u="none" strike="noStrike" dirty="0">
                <a:solidFill>
                  <a:schemeClr val="tx2">
                    <a:lumMod val="75000"/>
                  </a:schemeClr>
                </a:solidFill>
                <a:effectLst/>
                <a:latin typeface="+mj-lt"/>
              </a:rPr>
            </a:br>
            <a:r>
              <a:rPr lang="en-GB" sz="3500" spc="-90" dirty="0">
                <a:solidFill>
                  <a:schemeClr val="tx2">
                    <a:lumMod val="75000"/>
                  </a:schemeClr>
                </a:solidFill>
                <a:latin typeface="+mj-lt"/>
              </a:rPr>
              <a:t>Partnerships are key to our future</a:t>
            </a:r>
            <a:br>
              <a:rPr lang="en-GB" sz="3500" spc="-90" dirty="0">
                <a:solidFill>
                  <a:schemeClr val="tx2">
                    <a:lumMod val="75000"/>
                  </a:schemeClr>
                </a:solidFill>
                <a:latin typeface="+mj-lt"/>
              </a:rPr>
            </a:br>
            <a:r>
              <a:rPr lang="en-GB" sz="2800" spc="-80" dirty="0">
                <a:solidFill>
                  <a:schemeClr val="tx2">
                    <a:lumMod val="75000"/>
                  </a:schemeClr>
                </a:solidFill>
                <a:latin typeface="+mj-lt"/>
              </a:rPr>
              <a:t>Electronic </a:t>
            </a:r>
            <a:r>
              <a:rPr sz="2800" spc="-95" dirty="0" err="1">
                <a:solidFill>
                  <a:schemeClr val="tx2">
                    <a:lumMod val="75000"/>
                  </a:schemeClr>
                </a:solidFill>
                <a:latin typeface="+mj-lt"/>
              </a:rPr>
              <a:t>pr</a:t>
            </a:r>
            <a:r>
              <a:rPr sz="2800" spc="-100" dirty="0" err="1">
                <a:solidFill>
                  <a:schemeClr val="tx2">
                    <a:lumMod val="75000"/>
                  </a:schemeClr>
                </a:solidFill>
                <a:latin typeface="+mj-lt"/>
              </a:rPr>
              <a:t>o</a:t>
            </a:r>
            <a:r>
              <a:rPr sz="2800" spc="-55" dirty="0" err="1">
                <a:solidFill>
                  <a:schemeClr val="tx2">
                    <a:lumMod val="75000"/>
                  </a:schemeClr>
                </a:solidFill>
                <a:latin typeface="+mj-lt"/>
              </a:rPr>
              <a:t>g</a:t>
            </a:r>
            <a:r>
              <a:rPr sz="2800" spc="-130" dirty="0" err="1">
                <a:solidFill>
                  <a:schemeClr val="tx2">
                    <a:lumMod val="75000"/>
                  </a:schemeClr>
                </a:solidFill>
                <a:latin typeface="+mj-lt"/>
              </a:rPr>
              <a:t>r</a:t>
            </a:r>
            <a:r>
              <a:rPr sz="2800" spc="-120" dirty="0" err="1">
                <a:solidFill>
                  <a:schemeClr val="tx2">
                    <a:lumMod val="75000"/>
                  </a:schemeClr>
                </a:solidFill>
                <a:latin typeface="+mj-lt"/>
              </a:rPr>
              <a:t>am</a:t>
            </a:r>
            <a:r>
              <a:rPr sz="2800" spc="-155" dirty="0" err="1">
                <a:solidFill>
                  <a:schemeClr val="tx2">
                    <a:lumMod val="75000"/>
                  </a:schemeClr>
                </a:solidFill>
                <a:latin typeface="+mj-lt"/>
              </a:rPr>
              <a:t>m</a:t>
            </a:r>
            <a:r>
              <a:rPr sz="2800" spc="-50" dirty="0" err="1">
                <a:solidFill>
                  <a:schemeClr val="tx2">
                    <a:lumMod val="75000"/>
                  </a:schemeClr>
                </a:solidFill>
                <a:latin typeface="+mj-lt"/>
              </a:rPr>
              <a:t>e</a:t>
            </a:r>
            <a:r>
              <a:rPr sz="2800" spc="-45" dirty="0" err="1">
                <a:solidFill>
                  <a:schemeClr val="tx2">
                    <a:lumMod val="75000"/>
                  </a:schemeClr>
                </a:solidFill>
                <a:latin typeface="+mj-lt"/>
              </a:rPr>
              <a:t>s</a:t>
            </a:r>
            <a:r>
              <a:rPr lang="en-GB" sz="2800" spc="-45" dirty="0">
                <a:solidFill>
                  <a:schemeClr val="tx2">
                    <a:lumMod val="75000"/>
                  </a:schemeClr>
                </a:solidFill>
                <a:latin typeface="+mj-lt"/>
              </a:rPr>
              <a:t>! Watch it, be apart of it!</a:t>
            </a:r>
            <a:endParaRPr sz="2800" dirty="0">
              <a:solidFill>
                <a:schemeClr val="tx2">
                  <a:lumMod val="75000"/>
                </a:schemeClr>
              </a:solidFill>
              <a:latin typeface="+mj-lt"/>
            </a:endParaRPr>
          </a:p>
        </p:txBody>
      </p:sp>
      <p:sp>
        <p:nvSpPr>
          <p:cNvPr id="3" name="object 3"/>
          <p:cNvSpPr txBox="1"/>
          <p:nvPr/>
        </p:nvSpPr>
        <p:spPr>
          <a:xfrm>
            <a:off x="3332465" y="4063617"/>
            <a:ext cx="5762227" cy="3070071"/>
          </a:xfrm>
          <a:prstGeom prst="rect">
            <a:avLst/>
          </a:prstGeom>
        </p:spPr>
        <p:txBody>
          <a:bodyPr vert="horz" wrap="square" lIns="0" tIns="55880" rIns="0" bIns="0" rtlCol="0">
            <a:spAutoFit/>
          </a:bodyPr>
          <a:lstStyle/>
          <a:p>
            <a:pPr marL="213360" marR="672465" indent="-201295">
              <a:lnSpc>
                <a:spcPts val="2650"/>
              </a:lnSpc>
              <a:spcBef>
                <a:spcPts val="440"/>
              </a:spcBef>
              <a:buFont typeface="Arial"/>
              <a:buChar char="•"/>
              <a:tabLst>
                <a:tab pos="213995" algn="l"/>
              </a:tabLst>
            </a:pPr>
            <a:r>
              <a:rPr lang="en-GB" sz="2450" spc="-10" dirty="0">
                <a:latin typeface="Calibri"/>
                <a:cs typeface="Calibri"/>
              </a:rPr>
              <a:t>O’Brien Contractors </a:t>
            </a:r>
            <a:r>
              <a:rPr sz="2450" spc="-10" dirty="0">
                <a:latin typeface="Calibri"/>
                <a:cs typeface="Calibri"/>
              </a:rPr>
              <a:t>L</a:t>
            </a:r>
            <a:r>
              <a:rPr lang="en-GB" sz="2450" spc="-10" dirty="0">
                <a:latin typeface="Calibri"/>
                <a:cs typeface="Calibri"/>
              </a:rPr>
              <a:t>td.</a:t>
            </a:r>
          </a:p>
          <a:p>
            <a:pPr marL="213360" marR="672465" indent="-201295">
              <a:lnSpc>
                <a:spcPts val="2650"/>
              </a:lnSpc>
              <a:spcBef>
                <a:spcPts val="440"/>
              </a:spcBef>
              <a:buFont typeface="Arial"/>
              <a:buChar char="•"/>
              <a:tabLst>
                <a:tab pos="213995" algn="l"/>
              </a:tabLst>
            </a:pPr>
            <a:r>
              <a:rPr lang="en-GB" sz="2450" spc="-10" dirty="0">
                <a:latin typeface="Calibri"/>
                <a:cs typeface="Calibri"/>
              </a:rPr>
              <a:t>Collection Pot Donors </a:t>
            </a:r>
          </a:p>
          <a:p>
            <a:pPr marL="213360" indent="-201295">
              <a:spcBef>
                <a:spcPts val="550"/>
              </a:spcBef>
              <a:buFont typeface="Arial"/>
              <a:buChar char="•"/>
              <a:tabLst>
                <a:tab pos="213995" algn="l"/>
              </a:tabLst>
            </a:pPr>
            <a:r>
              <a:rPr lang="en-GB" sz="2450" dirty="0">
                <a:latin typeface="Calibri"/>
                <a:cs typeface="Calibri"/>
              </a:rPr>
              <a:t>Hathaway &amp; Cope Life &amp; Pensions</a:t>
            </a:r>
          </a:p>
          <a:p>
            <a:pPr marL="213360" indent="-201295">
              <a:spcBef>
                <a:spcPts val="550"/>
              </a:spcBef>
              <a:buFont typeface="Arial"/>
              <a:buChar char="•"/>
              <a:tabLst>
                <a:tab pos="213995" algn="l"/>
              </a:tabLst>
            </a:pPr>
            <a:r>
              <a:rPr lang="en-GB" sz="2450" dirty="0">
                <a:latin typeface="Calibri"/>
                <a:cs typeface="Calibri"/>
              </a:rPr>
              <a:t>Party Time, Castle Bromwich</a:t>
            </a:r>
          </a:p>
          <a:p>
            <a:pPr marL="213360" indent="-201295">
              <a:spcBef>
                <a:spcPts val="550"/>
              </a:spcBef>
              <a:buFont typeface="Arial"/>
              <a:buChar char="•"/>
              <a:tabLst>
                <a:tab pos="213995" algn="l"/>
              </a:tabLst>
            </a:pPr>
            <a:r>
              <a:rPr lang="en-GB" sz="2450" spc="-10" dirty="0">
                <a:cs typeface="Calibri"/>
              </a:rPr>
              <a:t>Water Orton Parish Council</a:t>
            </a:r>
            <a:endParaRPr sz="2450" dirty="0">
              <a:latin typeface="Calibri"/>
              <a:cs typeface="Calibri"/>
            </a:endParaRPr>
          </a:p>
          <a:p>
            <a:pPr marL="213360" indent="-201295">
              <a:lnSpc>
                <a:spcPct val="100000"/>
              </a:lnSpc>
              <a:spcBef>
                <a:spcPts val="585"/>
              </a:spcBef>
              <a:buFont typeface="Arial"/>
              <a:buChar char="•"/>
              <a:tabLst>
                <a:tab pos="213995" algn="l"/>
              </a:tabLst>
            </a:pPr>
            <a:r>
              <a:rPr sz="2450" dirty="0">
                <a:latin typeface="Calibri"/>
                <a:cs typeface="Calibri"/>
              </a:rPr>
              <a:t>Sport</a:t>
            </a:r>
            <a:r>
              <a:rPr sz="2450" spc="-35" dirty="0">
                <a:latin typeface="Calibri"/>
                <a:cs typeface="Calibri"/>
              </a:rPr>
              <a:t> </a:t>
            </a:r>
            <a:r>
              <a:rPr sz="2450" dirty="0">
                <a:latin typeface="Calibri"/>
                <a:cs typeface="Calibri"/>
              </a:rPr>
              <a:t>England</a:t>
            </a:r>
            <a:r>
              <a:rPr lang="en-GB" sz="2450" dirty="0">
                <a:latin typeface="Calibri"/>
                <a:cs typeface="Calibri"/>
              </a:rPr>
              <a:t> - guidance</a:t>
            </a:r>
            <a:endParaRPr sz="2450" dirty="0">
              <a:latin typeface="Calibri"/>
              <a:cs typeface="Calibri"/>
            </a:endParaRPr>
          </a:p>
          <a:p>
            <a:pPr marL="213360" indent="-201295">
              <a:lnSpc>
                <a:spcPct val="100000"/>
              </a:lnSpc>
              <a:spcBef>
                <a:spcPts val="590"/>
              </a:spcBef>
              <a:buFont typeface="Arial"/>
              <a:buChar char="•"/>
              <a:tabLst>
                <a:tab pos="213995" algn="l"/>
              </a:tabLst>
            </a:pPr>
            <a:r>
              <a:rPr sz="2450" dirty="0">
                <a:latin typeface="Calibri"/>
                <a:cs typeface="Calibri"/>
              </a:rPr>
              <a:t>RFU</a:t>
            </a:r>
            <a:r>
              <a:rPr lang="en-GB" sz="2450" dirty="0">
                <a:latin typeface="Calibri"/>
                <a:cs typeface="Calibri"/>
              </a:rPr>
              <a:t> - guidance</a:t>
            </a:r>
            <a:endParaRPr sz="2450" dirty="0">
              <a:latin typeface="Calibri"/>
              <a:cs typeface="Calibri"/>
            </a:endParaRPr>
          </a:p>
        </p:txBody>
      </p:sp>
      <p:pic>
        <p:nvPicPr>
          <p:cNvPr id="5" name="Graphic 4" descr="Thumbs up sign outline">
            <a:extLst>
              <a:ext uri="{FF2B5EF4-FFF2-40B4-BE49-F238E27FC236}">
                <a16:creationId xmlns:a16="http://schemas.microsoft.com/office/drawing/2014/main" id="{492430CD-888E-4AEB-BBBC-C62DEED32829}"/>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445593" y="1095305"/>
            <a:ext cx="1483396" cy="1483396"/>
          </a:xfrm>
          <a:prstGeom prst="rect">
            <a:avLst/>
          </a:prstGeom>
        </p:spPr>
      </p:pic>
      <p:sp>
        <p:nvSpPr>
          <p:cNvPr id="4" name="Slide Number Placeholder 3">
            <a:extLst>
              <a:ext uri="{FF2B5EF4-FFF2-40B4-BE49-F238E27FC236}">
                <a16:creationId xmlns:a16="http://schemas.microsoft.com/office/drawing/2014/main" id="{51293942-A2F6-4E49-A350-F8CB3FB8298A}"/>
              </a:ext>
            </a:extLst>
          </p:cNvPr>
          <p:cNvSpPr>
            <a:spLocks noGrp="1"/>
          </p:cNvSpPr>
          <p:nvPr>
            <p:ph type="sldNum" sz="quarter" idx="7"/>
          </p:nvPr>
        </p:nvSpPr>
        <p:spPr/>
        <p:txBody>
          <a:bodyPr/>
          <a:lstStyle/>
          <a:p>
            <a:fld id="{B6F15528-21DE-4FAA-801E-634DDDAF4B2B}" type="slidenum">
              <a:rPr lang="en-GB" smtClean="0"/>
              <a:t>4</a:t>
            </a:fld>
            <a:endParaRPr lang="en-GB"/>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p14:dur="250" advTm="60000">
        <p159:morph option="byObject"/>
      </p:transition>
    </mc:Choice>
    <mc:Fallback xmlns="">
      <p:transition advTm="60000">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6" name="Picture 5" descr="Application&#10;&#10;Description automatically generated">
            <a:extLst>
              <a:ext uri="{FF2B5EF4-FFF2-40B4-BE49-F238E27FC236}">
                <a16:creationId xmlns:a16="http://schemas.microsoft.com/office/drawing/2014/main" id="{1541B2E8-31AB-40BD-8C46-B21E93882900}"/>
              </a:ext>
            </a:extLst>
          </p:cNvPr>
          <p:cNvPicPr>
            <a:picLocks noChangeAspect="1"/>
          </p:cNvPicPr>
          <p:nvPr/>
        </p:nvPicPr>
        <p:blipFill>
          <a:blip r:embed="rId2" cstate="print">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6498907" y="2655459"/>
            <a:ext cx="3154477" cy="1750527"/>
          </a:xfrm>
          <a:prstGeom prst="rect">
            <a:avLst/>
          </a:prstGeom>
        </p:spPr>
      </p:pic>
      <p:sp>
        <p:nvSpPr>
          <p:cNvPr id="3" name="object 3"/>
          <p:cNvSpPr txBox="1"/>
          <p:nvPr/>
        </p:nvSpPr>
        <p:spPr>
          <a:xfrm>
            <a:off x="876570" y="1425702"/>
            <a:ext cx="5536930" cy="5518177"/>
          </a:xfrm>
          <a:prstGeom prst="rect">
            <a:avLst/>
          </a:prstGeom>
        </p:spPr>
        <p:txBody>
          <a:bodyPr vert="horz" wrap="square" lIns="0" tIns="97790" rIns="0" bIns="0" rtlCol="0">
            <a:spAutoFit/>
          </a:bodyPr>
          <a:lstStyle/>
          <a:p>
            <a:pPr marL="213360" indent="-201295">
              <a:spcBef>
                <a:spcPts val="670"/>
              </a:spcBef>
              <a:buSzPct val="94285"/>
              <a:buFont typeface="Wingdings"/>
              <a:buChar char=""/>
              <a:tabLst>
                <a:tab pos="213995" algn="l"/>
              </a:tabLst>
            </a:pPr>
            <a:r>
              <a:rPr lang="en-GB" spc="-10">
                <a:latin typeface="+mj-lt"/>
                <a:cs typeface="Calibri"/>
              </a:rPr>
              <a:t>Improve</a:t>
            </a:r>
            <a:r>
              <a:rPr lang="en-GB" spc="-5">
                <a:latin typeface="+mj-lt"/>
                <a:cs typeface="Calibri"/>
              </a:rPr>
              <a:t> communications</a:t>
            </a:r>
            <a:r>
              <a:rPr lang="en-GB" spc="-25">
                <a:latin typeface="+mj-lt"/>
                <a:cs typeface="Calibri"/>
              </a:rPr>
              <a:t> </a:t>
            </a:r>
            <a:r>
              <a:rPr lang="en-GB" spc="-10">
                <a:latin typeface="+mj-lt"/>
                <a:cs typeface="Calibri"/>
              </a:rPr>
              <a:t>for</a:t>
            </a:r>
            <a:r>
              <a:rPr lang="en-GB" spc="-5">
                <a:latin typeface="+mj-lt"/>
                <a:cs typeface="Calibri"/>
              </a:rPr>
              <a:t> members,</a:t>
            </a:r>
            <a:r>
              <a:rPr lang="en-GB" spc="10">
                <a:latin typeface="+mj-lt"/>
                <a:cs typeface="Calibri"/>
              </a:rPr>
              <a:t> </a:t>
            </a:r>
            <a:r>
              <a:rPr lang="en-GB" spc="-5">
                <a:latin typeface="+mj-lt"/>
                <a:cs typeface="Calibri"/>
              </a:rPr>
              <a:t>parents</a:t>
            </a:r>
            <a:r>
              <a:rPr lang="en-GB" spc="10">
                <a:latin typeface="+mj-lt"/>
                <a:cs typeface="Calibri"/>
              </a:rPr>
              <a:t> </a:t>
            </a:r>
            <a:r>
              <a:rPr lang="en-GB">
                <a:latin typeface="+mj-lt"/>
                <a:cs typeface="Calibri"/>
              </a:rPr>
              <a:t>and</a:t>
            </a:r>
            <a:r>
              <a:rPr lang="en-GB" spc="-15">
                <a:latin typeface="+mj-lt"/>
                <a:cs typeface="Calibri"/>
              </a:rPr>
              <a:t> </a:t>
            </a:r>
            <a:r>
              <a:rPr lang="en-GB" spc="-10">
                <a:latin typeface="+mj-lt"/>
                <a:cs typeface="Calibri"/>
              </a:rPr>
              <a:t>volunteers!</a:t>
            </a:r>
            <a:endParaRPr lang="en-GB">
              <a:latin typeface="+mj-lt"/>
              <a:cs typeface="Calibri"/>
            </a:endParaRPr>
          </a:p>
          <a:p>
            <a:pPr marL="213360" indent="-201295">
              <a:spcBef>
                <a:spcPts val="670"/>
              </a:spcBef>
              <a:buSzPct val="94285"/>
              <a:buFont typeface="Wingdings"/>
              <a:buChar char=""/>
              <a:tabLst>
                <a:tab pos="213995" algn="l"/>
              </a:tabLst>
            </a:pPr>
            <a:r>
              <a:rPr lang="en-GB" spc="-20">
                <a:latin typeface="+mj-lt"/>
                <a:cs typeface="Calibri"/>
              </a:rPr>
              <a:t>Efficient</a:t>
            </a:r>
            <a:r>
              <a:rPr lang="en-GB">
                <a:latin typeface="+mj-lt"/>
                <a:cs typeface="Calibri"/>
              </a:rPr>
              <a:t> </a:t>
            </a:r>
            <a:r>
              <a:rPr lang="en-GB" spc="-5">
                <a:latin typeface="+mj-lt"/>
                <a:cs typeface="Calibri"/>
              </a:rPr>
              <a:t>new</a:t>
            </a:r>
            <a:r>
              <a:rPr lang="en-GB">
                <a:latin typeface="+mj-lt"/>
                <a:cs typeface="Calibri"/>
              </a:rPr>
              <a:t> </a:t>
            </a:r>
            <a:r>
              <a:rPr lang="en-GB" spc="-5">
                <a:latin typeface="+mj-lt"/>
                <a:cs typeface="Calibri"/>
              </a:rPr>
              <a:t>membership</a:t>
            </a:r>
            <a:r>
              <a:rPr lang="en-GB" spc="5">
                <a:latin typeface="+mj-lt"/>
                <a:cs typeface="Calibri"/>
              </a:rPr>
              <a:t> Smart Cards</a:t>
            </a:r>
            <a:r>
              <a:rPr lang="en-GB" spc="-10">
                <a:latin typeface="+mj-lt"/>
                <a:cs typeface="Calibri"/>
              </a:rPr>
              <a:t>/ and support management system. Shop and drinks with your card!</a:t>
            </a:r>
            <a:endParaRPr lang="en-GB">
              <a:latin typeface="+mj-lt"/>
              <a:cs typeface="Calibri"/>
            </a:endParaRPr>
          </a:p>
          <a:p>
            <a:pPr marL="213360" indent="-201295">
              <a:lnSpc>
                <a:spcPct val="100000"/>
              </a:lnSpc>
              <a:spcBef>
                <a:spcPts val="670"/>
              </a:spcBef>
              <a:buSzPct val="94285"/>
              <a:buFont typeface="Wingdings"/>
              <a:buChar char=""/>
              <a:tabLst>
                <a:tab pos="213995" algn="l"/>
              </a:tabLst>
            </a:pPr>
            <a:r>
              <a:rPr lang="en-GB" spc="-10">
                <a:latin typeface="+mj-lt"/>
                <a:cs typeface="Calibri"/>
              </a:rPr>
              <a:t>Partnerships’ development, sharing with our Sponsors!</a:t>
            </a:r>
          </a:p>
          <a:p>
            <a:pPr marL="213360" indent="-201295">
              <a:lnSpc>
                <a:spcPct val="100000"/>
              </a:lnSpc>
              <a:spcBef>
                <a:spcPts val="670"/>
              </a:spcBef>
              <a:buSzPct val="94285"/>
              <a:buFont typeface="Wingdings"/>
              <a:buChar char=""/>
              <a:tabLst>
                <a:tab pos="213995" algn="l"/>
              </a:tabLst>
            </a:pPr>
            <a:r>
              <a:rPr lang="en-GB" spc="-10">
                <a:latin typeface="+mj-lt"/>
                <a:cs typeface="Calibri"/>
              </a:rPr>
              <a:t>Two year sponsorship deals with kit logos on all club kit.</a:t>
            </a:r>
            <a:endParaRPr>
              <a:latin typeface="+mj-lt"/>
              <a:cs typeface="Calibri"/>
            </a:endParaRPr>
          </a:p>
          <a:p>
            <a:pPr marL="213360" indent="-201295">
              <a:lnSpc>
                <a:spcPct val="100000"/>
              </a:lnSpc>
              <a:spcBef>
                <a:spcPts val="675"/>
              </a:spcBef>
              <a:buSzPct val="94285"/>
              <a:buFont typeface="Wingdings"/>
              <a:buChar char=""/>
              <a:tabLst>
                <a:tab pos="213995" algn="l"/>
              </a:tabLst>
            </a:pPr>
            <a:r>
              <a:rPr lang="en-GB">
                <a:latin typeface="+mj-lt"/>
                <a:cs typeface="Calibri"/>
              </a:rPr>
              <a:t>One Club! </a:t>
            </a:r>
            <a:r>
              <a:rPr>
                <a:latin typeface="+mj-lt"/>
                <a:cs typeface="Calibri"/>
              </a:rPr>
              <a:t>Kit</a:t>
            </a:r>
            <a:r>
              <a:rPr spc="-10">
                <a:latin typeface="+mj-lt"/>
                <a:cs typeface="Calibri"/>
              </a:rPr>
              <a:t> </a:t>
            </a:r>
            <a:r>
              <a:rPr lang="en-GB" spc="-10">
                <a:latin typeface="+mj-lt"/>
                <a:cs typeface="Calibri"/>
              </a:rPr>
              <a:t>uniformity,</a:t>
            </a:r>
            <a:r>
              <a:rPr>
                <a:latin typeface="+mj-lt"/>
                <a:cs typeface="Calibri"/>
              </a:rPr>
              <a:t> </a:t>
            </a:r>
            <a:r>
              <a:rPr lang="en-GB">
                <a:latin typeface="+mj-lt"/>
                <a:cs typeface="Calibri"/>
              </a:rPr>
              <a:t>senior &amp;</a:t>
            </a:r>
            <a:r>
              <a:rPr spc="-35">
                <a:latin typeface="+mj-lt"/>
                <a:cs typeface="Calibri"/>
              </a:rPr>
              <a:t> </a:t>
            </a:r>
            <a:r>
              <a:rPr>
                <a:latin typeface="+mj-lt"/>
                <a:cs typeface="Calibri"/>
              </a:rPr>
              <a:t>junior</a:t>
            </a:r>
            <a:r>
              <a:rPr spc="-10">
                <a:latin typeface="+mj-lt"/>
                <a:cs typeface="Calibri"/>
              </a:rPr>
              <a:t> </a:t>
            </a:r>
            <a:r>
              <a:rPr spc="-5">
                <a:latin typeface="+mj-lt"/>
                <a:cs typeface="Calibri"/>
              </a:rPr>
              <a:t>teams</a:t>
            </a:r>
            <a:r>
              <a:rPr lang="en-GB" spc="-5">
                <a:latin typeface="+mj-lt"/>
                <a:cs typeface="Calibri"/>
              </a:rPr>
              <a:t> the same.</a:t>
            </a:r>
            <a:endParaRPr>
              <a:latin typeface="+mj-lt"/>
              <a:cs typeface="Calibri"/>
            </a:endParaRPr>
          </a:p>
          <a:p>
            <a:pPr marL="213360" indent="-201295">
              <a:spcBef>
                <a:spcPts val="670"/>
              </a:spcBef>
              <a:buSzPct val="94285"/>
              <a:buFont typeface="Wingdings"/>
              <a:buChar char=""/>
              <a:tabLst>
                <a:tab pos="213995" algn="l"/>
              </a:tabLst>
            </a:pPr>
            <a:r>
              <a:rPr lang="en-GB" spc="-5">
                <a:latin typeface="+mj-lt"/>
                <a:cs typeface="Calibri"/>
              </a:rPr>
              <a:t>Increase</a:t>
            </a:r>
            <a:r>
              <a:rPr lang="en-GB" spc="10">
                <a:latin typeface="+mj-lt"/>
                <a:cs typeface="Calibri"/>
              </a:rPr>
              <a:t> </a:t>
            </a:r>
            <a:r>
              <a:rPr lang="en-GB" spc="-10">
                <a:latin typeface="+mj-lt"/>
                <a:cs typeface="Calibri"/>
              </a:rPr>
              <a:t>investment</a:t>
            </a:r>
            <a:r>
              <a:rPr lang="en-GB">
                <a:latin typeface="+mj-lt"/>
                <a:cs typeface="Calibri"/>
              </a:rPr>
              <a:t> and</a:t>
            </a:r>
            <a:r>
              <a:rPr lang="en-GB" spc="-5">
                <a:latin typeface="+mj-lt"/>
                <a:cs typeface="Calibri"/>
              </a:rPr>
              <a:t> </a:t>
            </a:r>
            <a:r>
              <a:rPr lang="en-GB">
                <a:latin typeface="+mj-lt"/>
                <a:cs typeface="Calibri"/>
              </a:rPr>
              <a:t>support </a:t>
            </a:r>
            <a:r>
              <a:rPr lang="en-GB" spc="-5">
                <a:latin typeface="+mj-lt"/>
                <a:cs typeface="Calibri"/>
              </a:rPr>
              <a:t>to</a:t>
            </a:r>
            <a:r>
              <a:rPr lang="en-GB" spc="-25">
                <a:latin typeface="+mj-lt"/>
                <a:cs typeface="Calibri"/>
              </a:rPr>
              <a:t> </a:t>
            </a:r>
            <a:r>
              <a:rPr lang="en-GB" spc="-10">
                <a:latin typeface="+mj-lt"/>
                <a:cs typeface="Calibri"/>
              </a:rPr>
              <a:t>grow</a:t>
            </a:r>
            <a:r>
              <a:rPr lang="en-GB">
                <a:latin typeface="+mj-lt"/>
                <a:cs typeface="Calibri"/>
              </a:rPr>
              <a:t> </a:t>
            </a:r>
            <a:r>
              <a:rPr lang="en-GB" spc="-30">
                <a:latin typeface="+mj-lt"/>
                <a:cs typeface="Calibri"/>
              </a:rPr>
              <a:t>Women’s</a:t>
            </a:r>
            <a:r>
              <a:rPr lang="en-GB" spc="5">
                <a:latin typeface="+mj-lt"/>
                <a:cs typeface="Calibri"/>
              </a:rPr>
              <a:t> </a:t>
            </a:r>
            <a:r>
              <a:rPr lang="en-GB" spc="-5">
                <a:latin typeface="+mj-lt"/>
                <a:cs typeface="Calibri"/>
              </a:rPr>
              <a:t>rugby</a:t>
            </a:r>
            <a:r>
              <a:rPr lang="en-GB">
                <a:latin typeface="+mj-lt"/>
                <a:cs typeface="Calibri"/>
              </a:rPr>
              <a:t>, touch rugby and walking rugby!</a:t>
            </a:r>
            <a:endParaRPr lang="en-GB" spc="-10">
              <a:latin typeface="+mj-lt"/>
              <a:cs typeface="Calibri"/>
            </a:endParaRPr>
          </a:p>
          <a:p>
            <a:pPr marL="213360" indent="-201295">
              <a:lnSpc>
                <a:spcPct val="100000"/>
              </a:lnSpc>
              <a:spcBef>
                <a:spcPts val="670"/>
              </a:spcBef>
              <a:buSzPct val="94285"/>
              <a:buFont typeface="Wingdings"/>
              <a:buChar char=""/>
              <a:tabLst>
                <a:tab pos="213995" algn="l"/>
              </a:tabLst>
            </a:pPr>
            <a:r>
              <a:rPr spc="-10">
                <a:latin typeface="+mj-lt"/>
                <a:cs typeface="Calibri"/>
              </a:rPr>
              <a:t>More</a:t>
            </a:r>
            <a:r>
              <a:rPr spc="10">
                <a:latin typeface="+mj-lt"/>
                <a:cs typeface="Calibri"/>
              </a:rPr>
              <a:t> </a:t>
            </a:r>
            <a:r>
              <a:rPr spc="-5">
                <a:latin typeface="+mj-lt"/>
                <a:cs typeface="Calibri"/>
              </a:rPr>
              <a:t>initiatives</a:t>
            </a:r>
            <a:r>
              <a:rPr spc="-10">
                <a:latin typeface="+mj-lt"/>
                <a:cs typeface="Calibri"/>
              </a:rPr>
              <a:t> </a:t>
            </a:r>
            <a:r>
              <a:rPr spc="-5">
                <a:latin typeface="+mj-lt"/>
                <a:cs typeface="Calibri"/>
              </a:rPr>
              <a:t>to</a:t>
            </a:r>
            <a:r>
              <a:rPr spc="15">
                <a:latin typeface="+mj-lt"/>
                <a:cs typeface="Calibri"/>
              </a:rPr>
              <a:t> </a:t>
            </a:r>
            <a:r>
              <a:rPr spc="-10">
                <a:latin typeface="+mj-lt"/>
                <a:cs typeface="Calibri"/>
              </a:rPr>
              <a:t>recognize</a:t>
            </a:r>
            <a:r>
              <a:rPr spc="-25">
                <a:latin typeface="+mj-lt"/>
                <a:cs typeface="Calibri"/>
              </a:rPr>
              <a:t> </a:t>
            </a:r>
            <a:r>
              <a:rPr spc="-5">
                <a:latin typeface="+mj-lt"/>
                <a:cs typeface="Calibri"/>
              </a:rPr>
              <a:t>our </a:t>
            </a:r>
            <a:r>
              <a:rPr spc="-10">
                <a:latin typeface="+mj-lt"/>
                <a:cs typeface="Calibri"/>
              </a:rPr>
              <a:t>volunteers</a:t>
            </a:r>
            <a:r>
              <a:rPr lang="en-GB" spc="-10">
                <a:latin typeface="+mj-lt"/>
                <a:cs typeface="Calibri"/>
              </a:rPr>
              <a:t>!</a:t>
            </a:r>
            <a:endParaRPr>
              <a:latin typeface="+mj-lt"/>
              <a:cs typeface="Calibri"/>
            </a:endParaRPr>
          </a:p>
          <a:p>
            <a:pPr marL="213360" indent="-201295">
              <a:lnSpc>
                <a:spcPct val="100000"/>
              </a:lnSpc>
              <a:spcBef>
                <a:spcPts val="670"/>
              </a:spcBef>
              <a:buSzPct val="94285"/>
              <a:buFont typeface="Wingdings"/>
              <a:buChar char=""/>
              <a:tabLst>
                <a:tab pos="213995" algn="l"/>
              </a:tabLst>
            </a:pPr>
            <a:r>
              <a:rPr>
                <a:latin typeface="+mj-lt"/>
                <a:cs typeface="Calibri"/>
              </a:rPr>
              <a:t>Mobile</a:t>
            </a:r>
            <a:r>
              <a:rPr spc="-10">
                <a:latin typeface="+mj-lt"/>
                <a:cs typeface="Calibri"/>
              </a:rPr>
              <a:t> catering</a:t>
            </a:r>
            <a:r>
              <a:rPr spc="5">
                <a:latin typeface="+mj-lt"/>
                <a:cs typeface="Calibri"/>
              </a:rPr>
              <a:t> </a:t>
            </a:r>
            <a:r>
              <a:rPr spc="-5">
                <a:latin typeface="+mj-lt"/>
                <a:cs typeface="Calibri"/>
              </a:rPr>
              <a:t>unit pitch </a:t>
            </a:r>
            <a:r>
              <a:rPr>
                <a:latin typeface="+mj-lt"/>
                <a:cs typeface="Calibri"/>
              </a:rPr>
              <a:t>side</a:t>
            </a:r>
            <a:r>
              <a:rPr spc="10">
                <a:latin typeface="+mj-lt"/>
                <a:cs typeface="Calibri"/>
              </a:rPr>
              <a:t> </a:t>
            </a:r>
            <a:r>
              <a:rPr spc="-15">
                <a:latin typeface="+mj-lt"/>
                <a:cs typeface="Calibri"/>
              </a:rPr>
              <a:t>for</a:t>
            </a:r>
            <a:r>
              <a:rPr spc="-5">
                <a:latin typeface="+mj-lt"/>
                <a:cs typeface="Calibri"/>
              </a:rPr>
              <a:t> </a:t>
            </a:r>
            <a:r>
              <a:rPr spc="-10">
                <a:latin typeface="+mj-lt"/>
                <a:cs typeface="Calibri"/>
              </a:rPr>
              <a:t>coffee/snacks</a:t>
            </a:r>
            <a:r>
              <a:rPr lang="en-GB" spc="-10">
                <a:latin typeface="+mj-lt"/>
                <a:cs typeface="Calibri"/>
              </a:rPr>
              <a:t>!</a:t>
            </a:r>
            <a:endParaRPr>
              <a:latin typeface="+mj-lt"/>
              <a:cs typeface="Calibri"/>
            </a:endParaRPr>
          </a:p>
          <a:p>
            <a:pPr marL="213360" indent="-201295">
              <a:lnSpc>
                <a:spcPct val="100000"/>
              </a:lnSpc>
              <a:spcBef>
                <a:spcPts val="660"/>
              </a:spcBef>
              <a:buSzPct val="94285"/>
              <a:buFont typeface="Wingdings"/>
              <a:buChar char=""/>
              <a:tabLst>
                <a:tab pos="213995" algn="l"/>
              </a:tabLst>
            </a:pPr>
            <a:r>
              <a:rPr lang="en-GB" spc="-20">
                <a:latin typeface="+mj-lt"/>
                <a:cs typeface="Calibri"/>
              </a:rPr>
              <a:t>Review</a:t>
            </a:r>
            <a:r>
              <a:rPr spc="15">
                <a:latin typeface="+mj-lt"/>
                <a:cs typeface="Calibri"/>
              </a:rPr>
              <a:t> </a:t>
            </a:r>
            <a:r>
              <a:rPr spc="-5">
                <a:latin typeface="+mj-lt"/>
                <a:cs typeface="Calibri"/>
              </a:rPr>
              <a:t>100</a:t>
            </a:r>
            <a:r>
              <a:rPr spc="5">
                <a:latin typeface="+mj-lt"/>
                <a:cs typeface="Calibri"/>
              </a:rPr>
              <a:t> </a:t>
            </a:r>
            <a:r>
              <a:rPr lang="en-GB" spc="5">
                <a:latin typeface="+mj-lt"/>
                <a:cs typeface="Calibri"/>
              </a:rPr>
              <a:t>C</a:t>
            </a:r>
            <a:r>
              <a:rPr err="1">
                <a:latin typeface="+mj-lt"/>
                <a:cs typeface="Calibri"/>
              </a:rPr>
              <a:t>lub</a:t>
            </a:r>
            <a:r>
              <a:rPr spc="5">
                <a:latin typeface="+mj-lt"/>
                <a:cs typeface="Calibri"/>
              </a:rPr>
              <a:t> </a:t>
            </a:r>
            <a:r>
              <a:rPr spc="-10">
                <a:latin typeface="+mj-lt"/>
                <a:cs typeface="Calibri"/>
              </a:rPr>
              <a:t>lotteries</a:t>
            </a:r>
            <a:r>
              <a:rPr spc="25">
                <a:latin typeface="+mj-lt"/>
                <a:cs typeface="Calibri"/>
              </a:rPr>
              <a:t> </a:t>
            </a:r>
            <a:r>
              <a:rPr spc="-5">
                <a:latin typeface="+mj-lt"/>
                <a:cs typeface="Calibri"/>
              </a:rPr>
              <a:t>with</a:t>
            </a:r>
            <a:r>
              <a:rPr spc="5">
                <a:latin typeface="+mj-lt"/>
                <a:cs typeface="Calibri"/>
              </a:rPr>
              <a:t> </a:t>
            </a:r>
            <a:r>
              <a:rPr spc="-5">
                <a:latin typeface="+mj-lt"/>
                <a:cs typeface="Calibri"/>
              </a:rPr>
              <a:t>other</a:t>
            </a:r>
            <a:r>
              <a:rPr spc="15">
                <a:latin typeface="+mj-lt"/>
                <a:cs typeface="Calibri"/>
              </a:rPr>
              <a:t> </a:t>
            </a:r>
            <a:r>
              <a:rPr spc="-5">
                <a:latin typeface="+mj-lt"/>
                <a:cs typeface="Calibri"/>
              </a:rPr>
              <a:t>fundraising</a:t>
            </a:r>
            <a:r>
              <a:rPr spc="-25">
                <a:latin typeface="+mj-lt"/>
                <a:cs typeface="Calibri"/>
              </a:rPr>
              <a:t> </a:t>
            </a:r>
            <a:r>
              <a:rPr>
                <a:latin typeface="+mj-lt"/>
                <a:cs typeface="Calibri"/>
              </a:rPr>
              <a:t>ideas</a:t>
            </a:r>
            <a:r>
              <a:rPr lang="en-GB">
                <a:latin typeface="+mj-lt"/>
                <a:cs typeface="Calibri"/>
              </a:rPr>
              <a:t>!</a:t>
            </a:r>
          </a:p>
          <a:p>
            <a:pPr marL="213360" indent="-201295">
              <a:lnSpc>
                <a:spcPct val="100000"/>
              </a:lnSpc>
              <a:spcBef>
                <a:spcPts val="660"/>
              </a:spcBef>
              <a:buSzPct val="94285"/>
              <a:buFont typeface="Wingdings"/>
              <a:buChar char=""/>
              <a:tabLst>
                <a:tab pos="213995" algn="l"/>
              </a:tabLst>
            </a:pPr>
            <a:r>
              <a:rPr lang="en-GB">
                <a:latin typeface="+mj-lt"/>
                <a:cs typeface="Calibri"/>
              </a:rPr>
              <a:t>Children's play area near the patio.</a:t>
            </a:r>
          </a:p>
          <a:p>
            <a:pPr marL="213360" indent="-201295">
              <a:lnSpc>
                <a:spcPct val="100000"/>
              </a:lnSpc>
              <a:spcBef>
                <a:spcPts val="660"/>
              </a:spcBef>
              <a:buSzPct val="94285"/>
              <a:buFont typeface="Wingdings"/>
              <a:buChar char=""/>
              <a:tabLst>
                <a:tab pos="213995" algn="l"/>
              </a:tabLst>
            </a:pPr>
            <a:r>
              <a:rPr lang="en-GB">
                <a:latin typeface="+mj-lt"/>
                <a:cs typeface="Calibri"/>
              </a:rPr>
              <a:t>Fitness Trail around the perimeter of the grounds!</a:t>
            </a:r>
          </a:p>
          <a:p>
            <a:pPr marL="213360" indent="-201295">
              <a:lnSpc>
                <a:spcPct val="100000"/>
              </a:lnSpc>
              <a:spcBef>
                <a:spcPts val="660"/>
              </a:spcBef>
              <a:buSzPct val="94285"/>
              <a:buFont typeface="Wingdings"/>
              <a:buChar char=""/>
              <a:tabLst>
                <a:tab pos="213995" algn="l"/>
              </a:tabLst>
            </a:pPr>
            <a:r>
              <a:rPr lang="en-GB">
                <a:latin typeface="+mj-lt"/>
                <a:cs typeface="Calibri"/>
              </a:rPr>
              <a:t>Gym structured to prioritize players fitness and still allow members to use the facility. </a:t>
            </a:r>
            <a:endParaRPr>
              <a:latin typeface="+mj-lt"/>
              <a:cs typeface="Calibri"/>
            </a:endParaRPr>
          </a:p>
        </p:txBody>
      </p:sp>
      <p:sp>
        <p:nvSpPr>
          <p:cNvPr id="12" name="Title 11">
            <a:extLst>
              <a:ext uri="{FF2B5EF4-FFF2-40B4-BE49-F238E27FC236}">
                <a16:creationId xmlns:a16="http://schemas.microsoft.com/office/drawing/2014/main" id="{25DE02F8-F768-4A34-B52B-A9FB8C49DC5C}"/>
              </a:ext>
            </a:extLst>
          </p:cNvPr>
          <p:cNvSpPr>
            <a:spLocks noGrp="1"/>
          </p:cNvSpPr>
          <p:nvPr>
            <p:ph type="title"/>
          </p:nvPr>
        </p:nvSpPr>
        <p:spPr>
          <a:xfrm>
            <a:off x="876570" y="385053"/>
            <a:ext cx="5155930" cy="1040649"/>
          </a:xfrm>
        </p:spPr>
        <p:txBody>
          <a:bodyPr/>
          <a:lstStyle/>
          <a:p>
            <a:pPr algn="r"/>
            <a:r>
              <a:rPr lang="en-GB" sz="3200" kern="0" spc="-290">
                <a:solidFill>
                  <a:schemeClr val="tx2">
                    <a:lumMod val="75000"/>
                  </a:schemeClr>
                </a:solidFill>
              </a:rPr>
              <a:t>Without feedback we are flying blind! </a:t>
            </a:r>
            <a:br>
              <a:rPr lang="en-GB" sz="3200" kern="0" spc="-290">
                <a:solidFill>
                  <a:schemeClr val="tx2">
                    <a:lumMod val="75000"/>
                  </a:schemeClr>
                </a:solidFill>
              </a:rPr>
            </a:br>
            <a:r>
              <a:rPr lang="en-GB" sz="3600" i="1" kern="0" spc="-290">
                <a:solidFill>
                  <a:schemeClr val="tx2">
                    <a:lumMod val="75000"/>
                  </a:schemeClr>
                </a:solidFill>
              </a:rPr>
              <a:t>Feedback Matters</a:t>
            </a:r>
            <a:r>
              <a:rPr lang="en-GB" sz="3600" i="1" kern="0" spc="-75">
                <a:solidFill>
                  <a:schemeClr val="tx2">
                    <a:lumMod val="75000"/>
                  </a:schemeClr>
                </a:solidFill>
              </a:rPr>
              <a:t>!</a:t>
            </a:r>
            <a:br>
              <a:rPr lang="en-GB" sz="3600" i="1" kern="0" spc="-30">
                <a:solidFill>
                  <a:schemeClr val="tx2">
                    <a:lumMod val="75000"/>
                  </a:schemeClr>
                </a:solidFill>
              </a:rPr>
            </a:br>
            <a:endParaRPr lang="en-GB" sz="3600" i="1"/>
          </a:p>
        </p:txBody>
      </p:sp>
      <p:pic>
        <p:nvPicPr>
          <p:cNvPr id="15" name="Picture 14" descr="A bird with a bird on its head&#10;&#10;Description automatically generated with low confidence">
            <a:extLst>
              <a:ext uri="{FF2B5EF4-FFF2-40B4-BE49-F238E27FC236}">
                <a16:creationId xmlns:a16="http://schemas.microsoft.com/office/drawing/2014/main" id="{FE5362E4-34E5-47B4-94EA-C4B2E1415160}"/>
              </a:ext>
            </a:extLst>
          </p:cNvPr>
          <p:cNvPicPr>
            <a:picLocks noChangeAspect="1"/>
          </p:cNvPicPr>
          <p:nvPr/>
        </p:nvPicPr>
        <p:blipFill>
          <a:blip r:embed="rId4">
            <a:extLst>
              <a:ext uri="{28A0092B-C50C-407E-A947-70E740481C1C}">
                <a14:useLocalDpi xmlns:a14="http://schemas.microsoft.com/office/drawing/2010/main" val="0"/>
              </a:ext>
              <a:ext uri="{837473B0-CC2E-450A-ABE3-18F120FF3D39}">
                <a1611:picAttrSrcUrl xmlns:a1611="http://schemas.microsoft.com/office/drawing/2016/11/main" r:id="rId5"/>
              </a:ext>
            </a:extLst>
          </a:blip>
          <a:stretch>
            <a:fillRect/>
          </a:stretch>
        </p:blipFill>
        <p:spPr>
          <a:xfrm>
            <a:off x="6498907" y="322840"/>
            <a:ext cx="3154477" cy="2102984"/>
          </a:xfrm>
          <a:prstGeom prst="rect">
            <a:avLst/>
          </a:prstGeom>
        </p:spPr>
      </p:pic>
      <p:pic>
        <p:nvPicPr>
          <p:cNvPr id="18" name="Picture 17" descr="A picture containing text, device, vector graphics&#10;&#10;Description automatically generated">
            <a:extLst>
              <a:ext uri="{FF2B5EF4-FFF2-40B4-BE49-F238E27FC236}">
                <a16:creationId xmlns:a16="http://schemas.microsoft.com/office/drawing/2014/main" id="{C94A47D9-0D28-4F07-B51E-FC4FA8974EF5}"/>
              </a:ext>
            </a:extLst>
          </p:cNvPr>
          <p:cNvPicPr>
            <a:picLocks noChangeAspect="1"/>
          </p:cNvPicPr>
          <p:nvPr/>
        </p:nvPicPr>
        <p:blipFill>
          <a:blip r:embed="rId6" cstate="print">
            <a:extLst>
              <a:ext uri="{28A0092B-C50C-407E-A947-70E740481C1C}">
                <a14:useLocalDpi xmlns:a14="http://schemas.microsoft.com/office/drawing/2010/main" val="0"/>
              </a:ext>
              <a:ext uri="{837473B0-CC2E-450A-ABE3-18F120FF3D39}">
                <a1611:picAttrSrcUrl xmlns:a1611="http://schemas.microsoft.com/office/drawing/2016/11/main" r:id="rId7"/>
              </a:ext>
            </a:extLst>
          </a:blip>
          <a:stretch>
            <a:fillRect/>
          </a:stretch>
        </p:blipFill>
        <p:spPr>
          <a:xfrm>
            <a:off x="6509985" y="4635621"/>
            <a:ext cx="3154477" cy="2102985"/>
          </a:xfrm>
          <a:prstGeom prst="rect">
            <a:avLst/>
          </a:prstGeom>
        </p:spPr>
      </p:pic>
      <p:sp>
        <p:nvSpPr>
          <p:cNvPr id="2" name="Slide Number Placeholder 1">
            <a:extLst>
              <a:ext uri="{FF2B5EF4-FFF2-40B4-BE49-F238E27FC236}">
                <a16:creationId xmlns:a16="http://schemas.microsoft.com/office/drawing/2014/main" id="{5FDFA91F-7917-49A2-A8DF-4E6C19B8A9B3}"/>
              </a:ext>
            </a:extLst>
          </p:cNvPr>
          <p:cNvSpPr>
            <a:spLocks noGrp="1"/>
          </p:cNvSpPr>
          <p:nvPr>
            <p:ph type="sldNum" sz="quarter" idx="7"/>
          </p:nvPr>
        </p:nvSpPr>
        <p:spPr/>
        <p:txBody>
          <a:bodyPr/>
          <a:lstStyle/>
          <a:p>
            <a:fld id="{B6F15528-21DE-4FAA-801E-634DDDAF4B2B}" type="slidenum">
              <a:rPr lang="en-GB" smtClean="0"/>
              <a:t>5</a:t>
            </a:fld>
            <a:endParaRPr lang="en-GB"/>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p14:dur="250" advTm="60000">
        <p159:morph option="byObject"/>
      </p:transition>
    </mc:Choice>
    <mc:Fallback xmlns="">
      <p:transition advTm="60000">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465233" y="1934177"/>
            <a:ext cx="3408737" cy="680720"/>
          </a:xfrm>
          <a:prstGeom prst="rect">
            <a:avLst/>
          </a:prstGeom>
        </p:spPr>
        <p:txBody>
          <a:bodyPr vert="horz" wrap="square" lIns="0" tIns="12065" rIns="0" bIns="0" rtlCol="0">
            <a:spAutoFit/>
          </a:bodyPr>
          <a:lstStyle/>
          <a:p>
            <a:pPr marL="12700">
              <a:lnSpc>
                <a:spcPct val="100000"/>
              </a:lnSpc>
              <a:spcBef>
                <a:spcPts val="95"/>
              </a:spcBef>
            </a:pPr>
            <a:r>
              <a:rPr sz="4300" b="0" spc="-35">
                <a:solidFill>
                  <a:schemeClr val="tx2">
                    <a:lumMod val="75000"/>
                  </a:schemeClr>
                </a:solidFill>
                <a:latin typeface="Calibri"/>
                <a:cs typeface="Calibri"/>
              </a:rPr>
              <a:t>Rugby </a:t>
            </a:r>
            <a:r>
              <a:rPr sz="4300" b="0" spc="-50">
                <a:solidFill>
                  <a:schemeClr val="tx2">
                    <a:lumMod val="75000"/>
                  </a:schemeClr>
                </a:solidFill>
                <a:latin typeface="Calibri"/>
                <a:cs typeface="Calibri"/>
              </a:rPr>
              <a:t>Strategy</a:t>
            </a:r>
            <a:endParaRPr sz="4300">
              <a:solidFill>
                <a:schemeClr val="tx2">
                  <a:lumMod val="75000"/>
                </a:schemeClr>
              </a:solidFill>
              <a:latin typeface="Calibri"/>
              <a:cs typeface="Calibri"/>
            </a:endParaRPr>
          </a:p>
        </p:txBody>
      </p:sp>
      <p:sp>
        <p:nvSpPr>
          <p:cNvPr id="3" name="object 3"/>
          <p:cNvSpPr txBox="1">
            <a:spLocks noGrp="1"/>
          </p:cNvSpPr>
          <p:nvPr>
            <p:ph type="body" idx="1"/>
          </p:nvPr>
        </p:nvSpPr>
        <p:spPr>
          <a:xfrm>
            <a:off x="992505" y="3525533"/>
            <a:ext cx="4354195" cy="2628925"/>
          </a:xfrm>
          <a:prstGeom prst="rect">
            <a:avLst/>
          </a:prstGeom>
        </p:spPr>
        <p:txBody>
          <a:bodyPr vert="horz" wrap="square" lIns="0" tIns="12700" rIns="0" bIns="0" rtlCol="0">
            <a:spAutoFit/>
          </a:bodyPr>
          <a:lstStyle/>
          <a:p>
            <a:pPr marL="12700" algn="ctr">
              <a:lnSpc>
                <a:spcPts val="3995"/>
              </a:lnSpc>
              <a:spcBef>
                <a:spcPts val="100"/>
              </a:spcBef>
            </a:pPr>
            <a:r>
              <a:rPr lang="en-GB" b="1" spc="-25" dirty="0">
                <a:solidFill>
                  <a:schemeClr val="tx2">
                    <a:lumMod val="75000"/>
                  </a:schemeClr>
                </a:solidFill>
              </a:rPr>
              <a:t>O</a:t>
            </a:r>
            <a:r>
              <a:rPr lang="en-GB" b="1" spc="-15" dirty="0">
                <a:solidFill>
                  <a:schemeClr val="tx2">
                    <a:lumMod val="75000"/>
                  </a:schemeClr>
                </a:solidFill>
              </a:rPr>
              <a:t>ne Club</a:t>
            </a:r>
          </a:p>
          <a:p>
            <a:pPr marL="12700" algn="ctr">
              <a:lnSpc>
                <a:spcPts val="3995"/>
              </a:lnSpc>
              <a:spcBef>
                <a:spcPts val="100"/>
              </a:spcBef>
            </a:pPr>
            <a:r>
              <a:rPr spc="-65" dirty="0">
                <a:solidFill>
                  <a:schemeClr val="tx2">
                    <a:lumMod val="75000"/>
                  </a:schemeClr>
                </a:solidFill>
              </a:rPr>
              <a:t>Men’s,</a:t>
            </a:r>
            <a:r>
              <a:rPr spc="-30" dirty="0">
                <a:solidFill>
                  <a:schemeClr val="tx2">
                    <a:lumMod val="75000"/>
                  </a:schemeClr>
                </a:solidFill>
              </a:rPr>
              <a:t> </a:t>
            </a:r>
            <a:r>
              <a:rPr spc="-70" dirty="0">
                <a:solidFill>
                  <a:schemeClr val="tx2">
                    <a:lumMod val="75000"/>
                  </a:schemeClr>
                </a:solidFill>
              </a:rPr>
              <a:t>Women’s,</a:t>
            </a:r>
            <a:endParaRPr lang="en-GB" spc="-70" dirty="0">
              <a:solidFill>
                <a:schemeClr val="tx2">
                  <a:lumMod val="75000"/>
                </a:schemeClr>
              </a:solidFill>
            </a:endParaRPr>
          </a:p>
          <a:p>
            <a:pPr marL="12700" algn="ctr">
              <a:lnSpc>
                <a:spcPts val="3995"/>
              </a:lnSpc>
              <a:spcBef>
                <a:spcPts val="100"/>
              </a:spcBef>
            </a:pPr>
            <a:r>
              <a:rPr lang="en-GB" spc="-70" dirty="0">
                <a:solidFill>
                  <a:schemeClr val="tx2">
                    <a:lumMod val="75000"/>
                  </a:schemeClr>
                </a:solidFill>
              </a:rPr>
              <a:t>Veterans,</a:t>
            </a:r>
            <a:endParaRPr spc="-70" dirty="0">
              <a:solidFill>
                <a:schemeClr val="tx2">
                  <a:lumMod val="75000"/>
                </a:schemeClr>
              </a:solidFill>
            </a:endParaRPr>
          </a:p>
          <a:p>
            <a:pPr marL="12700" marR="5080" algn="ctr">
              <a:lnSpc>
                <a:spcPts val="3779"/>
              </a:lnSpc>
              <a:spcBef>
                <a:spcPts val="275"/>
              </a:spcBef>
            </a:pPr>
            <a:r>
              <a:rPr spc="-30" dirty="0">
                <a:solidFill>
                  <a:schemeClr val="tx2">
                    <a:lumMod val="75000"/>
                  </a:schemeClr>
                </a:solidFill>
              </a:rPr>
              <a:t>Mini</a:t>
            </a:r>
            <a:r>
              <a:rPr lang="en-GB" spc="-30" dirty="0">
                <a:solidFill>
                  <a:schemeClr val="tx2">
                    <a:lumMod val="75000"/>
                  </a:schemeClr>
                </a:solidFill>
              </a:rPr>
              <a:t> &amp;</a:t>
            </a:r>
            <a:r>
              <a:rPr spc="-15" dirty="0">
                <a:solidFill>
                  <a:schemeClr val="tx2">
                    <a:lumMod val="75000"/>
                  </a:schemeClr>
                </a:solidFill>
              </a:rPr>
              <a:t> </a:t>
            </a:r>
            <a:r>
              <a:rPr lang="en-GB" spc="-15" dirty="0">
                <a:solidFill>
                  <a:schemeClr val="tx2">
                    <a:lumMod val="75000"/>
                  </a:schemeClr>
                </a:solidFill>
              </a:rPr>
              <a:t>Youth,</a:t>
            </a:r>
            <a:r>
              <a:rPr spc="15" dirty="0">
                <a:solidFill>
                  <a:schemeClr val="tx2">
                    <a:lumMod val="75000"/>
                  </a:schemeClr>
                </a:solidFill>
              </a:rPr>
              <a:t> </a:t>
            </a:r>
            <a:endParaRPr lang="en-GB" spc="15" dirty="0">
              <a:solidFill>
                <a:schemeClr val="tx2">
                  <a:lumMod val="75000"/>
                </a:schemeClr>
              </a:solidFill>
            </a:endParaRPr>
          </a:p>
          <a:p>
            <a:pPr marL="12700" marR="5080" algn="ctr">
              <a:lnSpc>
                <a:spcPts val="3779"/>
              </a:lnSpc>
              <a:spcBef>
                <a:spcPts val="275"/>
              </a:spcBef>
            </a:pPr>
            <a:r>
              <a:rPr lang="en-GB" spc="15" dirty="0">
                <a:solidFill>
                  <a:schemeClr val="tx2">
                    <a:lumMod val="75000"/>
                  </a:schemeClr>
                </a:solidFill>
              </a:rPr>
              <a:t>Saltasaurus Micros,</a:t>
            </a:r>
          </a:p>
        </p:txBody>
      </p:sp>
      <p:pic>
        <p:nvPicPr>
          <p:cNvPr id="5" name="Picture 4">
            <a:extLst>
              <a:ext uri="{FF2B5EF4-FFF2-40B4-BE49-F238E27FC236}">
                <a16:creationId xmlns:a16="http://schemas.microsoft.com/office/drawing/2014/main" id="{2BEE04DD-3968-4C82-BCBE-CDB00377E7BE}"/>
              </a:ext>
            </a:extLst>
          </p:cNvPr>
          <p:cNvPicPr>
            <a:picLocks noChangeAspect="1"/>
          </p:cNvPicPr>
          <p:nvPr/>
        </p:nvPicPr>
        <p:blipFill>
          <a:blip r:embed="rId2"/>
          <a:stretch>
            <a:fillRect/>
          </a:stretch>
        </p:blipFill>
        <p:spPr>
          <a:xfrm>
            <a:off x="6718300" y="1934177"/>
            <a:ext cx="3237257" cy="3694496"/>
          </a:xfrm>
          <a:prstGeom prst="rect">
            <a:avLst/>
          </a:prstGeom>
        </p:spPr>
      </p:pic>
      <p:sp>
        <p:nvSpPr>
          <p:cNvPr id="4" name="Slide Number Placeholder 3">
            <a:extLst>
              <a:ext uri="{FF2B5EF4-FFF2-40B4-BE49-F238E27FC236}">
                <a16:creationId xmlns:a16="http://schemas.microsoft.com/office/drawing/2014/main" id="{EBF65FB0-0102-41C7-9899-5169EFD91EA0}"/>
              </a:ext>
            </a:extLst>
          </p:cNvPr>
          <p:cNvSpPr>
            <a:spLocks noGrp="1"/>
          </p:cNvSpPr>
          <p:nvPr>
            <p:ph type="sldNum" sz="quarter" idx="7"/>
          </p:nvPr>
        </p:nvSpPr>
        <p:spPr/>
        <p:txBody>
          <a:bodyPr/>
          <a:lstStyle/>
          <a:p>
            <a:fld id="{B6F15528-21DE-4FAA-801E-634DDDAF4B2B}" type="slidenum">
              <a:rPr lang="en-GB" smtClean="0"/>
              <a:t>6</a:t>
            </a:fld>
            <a:endParaRPr lang="en-GB"/>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p14:dur="250" advTm="60000">
        <p159:morph option="byObject"/>
      </p:transition>
    </mc:Choice>
    <mc:Fallback xmlns="">
      <p:transition advTm="60000">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922718" y="4686998"/>
            <a:ext cx="5652770" cy="2060575"/>
            <a:chOff x="922718" y="4686998"/>
            <a:chExt cx="5652770" cy="2060575"/>
          </a:xfrm>
        </p:grpSpPr>
        <p:sp>
          <p:nvSpPr>
            <p:cNvPr id="3" name="object 3"/>
            <p:cNvSpPr/>
            <p:nvPr/>
          </p:nvSpPr>
          <p:spPr>
            <a:xfrm>
              <a:off x="928116" y="4692408"/>
              <a:ext cx="5641975" cy="2049780"/>
            </a:xfrm>
            <a:custGeom>
              <a:avLst/>
              <a:gdLst/>
              <a:ahLst/>
              <a:cxnLst/>
              <a:rect l="l" t="t" r="r" b="b"/>
              <a:pathLst>
                <a:path w="5641975" h="2049779">
                  <a:moveTo>
                    <a:pt x="5641848" y="0"/>
                  </a:moveTo>
                  <a:lnTo>
                    <a:pt x="0" y="0"/>
                  </a:lnTo>
                  <a:lnTo>
                    <a:pt x="0" y="19799"/>
                  </a:lnTo>
                  <a:lnTo>
                    <a:pt x="0" y="2049780"/>
                  </a:lnTo>
                  <a:lnTo>
                    <a:pt x="5641848" y="2049780"/>
                  </a:lnTo>
                  <a:lnTo>
                    <a:pt x="5641848" y="19799"/>
                  </a:lnTo>
                  <a:lnTo>
                    <a:pt x="5641848" y="0"/>
                  </a:lnTo>
                  <a:close/>
                </a:path>
              </a:pathLst>
            </a:custGeom>
            <a:solidFill>
              <a:srgbClr val="FF0000"/>
            </a:solidFill>
          </p:spPr>
          <p:txBody>
            <a:bodyPr wrap="square" lIns="0" tIns="0" rIns="0" bIns="0" rtlCol="0"/>
            <a:lstStyle/>
            <a:p>
              <a:endParaRPr/>
            </a:p>
          </p:txBody>
        </p:sp>
        <p:sp>
          <p:nvSpPr>
            <p:cNvPr id="4" name="object 4"/>
            <p:cNvSpPr/>
            <p:nvPr/>
          </p:nvSpPr>
          <p:spPr>
            <a:xfrm>
              <a:off x="928115" y="4692396"/>
              <a:ext cx="5641975" cy="2049780"/>
            </a:xfrm>
            <a:custGeom>
              <a:avLst/>
              <a:gdLst/>
              <a:ahLst/>
              <a:cxnLst/>
              <a:rect l="l" t="t" r="r" b="b"/>
              <a:pathLst>
                <a:path w="5641975" h="2049779">
                  <a:moveTo>
                    <a:pt x="0" y="0"/>
                  </a:moveTo>
                  <a:lnTo>
                    <a:pt x="5641848" y="0"/>
                  </a:lnTo>
                  <a:lnTo>
                    <a:pt x="5641848" y="2049780"/>
                  </a:lnTo>
                  <a:lnTo>
                    <a:pt x="0" y="2049780"/>
                  </a:lnTo>
                  <a:lnTo>
                    <a:pt x="0" y="0"/>
                  </a:lnTo>
                  <a:close/>
                </a:path>
              </a:pathLst>
            </a:custGeom>
            <a:ln w="10668">
              <a:solidFill>
                <a:srgbClr val="2F528E"/>
              </a:solidFill>
            </a:ln>
          </p:spPr>
          <p:txBody>
            <a:bodyPr wrap="square" lIns="0" tIns="0" rIns="0" bIns="0" rtlCol="0"/>
            <a:lstStyle/>
            <a:p>
              <a:endParaRPr/>
            </a:p>
          </p:txBody>
        </p:sp>
      </p:grpSp>
      <p:sp>
        <p:nvSpPr>
          <p:cNvPr id="5" name="object 5"/>
          <p:cNvSpPr txBox="1"/>
          <p:nvPr/>
        </p:nvSpPr>
        <p:spPr>
          <a:xfrm>
            <a:off x="2316472" y="6389584"/>
            <a:ext cx="2874010" cy="255198"/>
          </a:xfrm>
          <a:prstGeom prst="rect">
            <a:avLst/>
          </a:prstGeom>
        </p:spPr>
        <p:txBody>
          <a:bodyPr vert="horz" wrap="square" lIns="0" tIns="16510" rIns="0" bIns="0" rtlCol="0">
            <a:spAutoFit/>
          </a:bodyPr>
          <a:lstStyle/>
          <a:p>
            <a:pPr>
              <a:lnSpc>
                <a:spcPct val="100000"/>
              </a:lnSpc>
              <a:spcBef>
                <a:spcPts val="130"/>
              </a:spcBef>
            </a:pPr>
            <a:r>
              <a:rPr sz="1550" spc="10">
                <a:solidFill>
                  <a:srgbClr val="FFFFFF"/>
                </a:solidFill>
                <a:latin typeface="Calibri"/>
                <a:cs typeface="Calibri"/>
              </a:rPr>
              <a:t>Chairman of</a:t>
            </a:r>
            <a:r>
              <a:rPr sz="1550">
                <a:solidFill>
                  <a:srgbClr val="FFFFFF"/>
                </a:solidFill>
                <a:latin typeface="Calibri"/>
                <a:cs typeface="Calibri"/>
              </a:rPr>
              <a:t> </a:t>
            </a:r>
            <a:r>
              <a:rPr sz="1550" spc="10">
                <a:solidFill>
                  <a:srgbClr val="FFFFFF"/>
                </a:solidFill>
                <a:latin typeface="Calibri"/>
                <a:cs typeface="Calibri"/>
              </a:rPr>
              <a:t>Mini</a:t>
            </a:r>
            <a:r>
              <a:rPr sz="1550" spc="5">
                <a:solidFill>
                  <a:srgbClr val="FFFFFF"/>
                </a:solidFill>
                <a:latin typeface="Calibri"/>
                <a:cs typeface="Calibri"/>
              </a:rPr>
              <a:t> </a:t>
            </a:r>
            <a:r>
              <a:rPr sz="1550" spc="10">
                <a:solidFill>
                  <a:srgbClr val="FFFFFF"/>
                </a:solidFill>
                <a:latin typeface="Calibri"/>
                <a:cs typeface="Calibri"/>
              </a:rPr>
              <a:t>and </a:t>
            </a:r>
            <a:r>
              <a:rPr lang="en-GB" sz="1550" spc="10">
                <a:solidFill>
                  <a:srgbClr val="FFFFFF"/>
                </a:solidFill>
                <a:latin typeface="Calibri"/>
                <a:cs typeface="Calibri"/>
              </a:rPr>
              <a:t>Youth</a:t>
            </a:r>
            <a:r>
              <a:rPr sz="1550" spc="-5">
                <a:solidFill>
                  <a:srgbClr val="FFFFFF"/>
                </a:solidFill>
                <a:latin typeface="Calibri"/>
                <a:cs typeface="Calibri"/>
              </a:rPr>
              <a:t> </a:t>
            </a:r>
            <a:r>
              <a:rPr sz="1550" spc="10">
                <a:solidFill>
                  <a:srgbClr val="FFFFFF"/>
                </a:solidFill>
                <a:latin typeface="Calibri"/>
                <a:cs typeface="Calibri"/>
              </a:rPr>
              <a:t>Rugby</a:t>
            </a:r>
            <a:endParaRPr sz="1550">
              <a:latin typeface="Calibri"/>
              <a:cs typeface="Calibri"/>
            </a:endParaRPr>
          </a:p>
        </p:txBody>
      </p:sp>
      <p:grpSp>
        <p:nvGrpSpPr>
          <p:cNvPr id="6" name="object 6"/>
          <p:cNvGrpSpPr/>
          <p:nvPr/>
        </p:nvGrpSpPr>
        <p:grpSpPr>
          <a:xfrm>
            <a:off x="1038349" y="2155683"/>
            <a:ext cx="8030209" cy="4144263"/>
            <a:chOff x="928115" y="2107692"/>
            <a:chExt cx="8030209" cy="4144263"/>
          </a:xfrm>
        </p:grpSpPr>
        <p:sp>
          <p:nvSpPr>
            <p:cNvPr id="7" name="object 7"/>
            <p:cNvSpPr/>
            <p:nvPr/>
          </p:nvSpPr>
          <p:spPr>
            <a:xfrm>
              <a:off x="1845563" y="3462527"/>
              <a:ext cx="3630295" cy="1249680"/>
            </a:xfrm>
            <a:custGeom>
              <a:avLst/>
              <a:gdLst/>
              <a:ahLst/>
              <a:cxnLst/>
              <a:rect l="l" t="t" r="r" b="b"/>
              <a:pathLst>
                <a:path w="3630295" h="1249679">
                  <a:moveTo>
                    <a:pt x="3630168" y="1249680"/>
                  </a:moveTo>
                  <a:lnTo>
                    <a:pt x="0" y="1249680"/>
                  </a:lnTo>
                  <a:lnTo>
                    <a:pt x="0" y="0"/>
                  </a:lnTo>
                  <a:lnTo>
                    <a:pt x="3630168" y="0"/>
                  </a:lnTo>
                  <a:lnTo>
                    <a:pt x="3630168" y="1249680"/>
                  </a:lnTo>
                  <a:close/>
                </a:path>
              </a:pathLst>
            </a:custGeom>
            <a:solidFill>
              <a:srgbClr val="BF9000"/>
            </a:solidFill>
          </p:spPr>
          <p:txBody>
            <a:bodyPr wrap="square" lIns="0" tIns="0" rIns="0" bIns="0" rtlCol="0"/>
            <a:lstStyle/>
            <a:p>
              <a:endParaRPr/>
            </a:p>
          </p:txBody>
        </p:sp>
        <p:sp>
          <p:nvSpPr>
            <p:cNvPr id="8" name="object 8"/>
            <p:cNvSpPr/>
            <p:nvPr/>
          </p:nvSpPr>
          <p:spPr>
            <a:xfrm>
              <a:off x="1845563" y="3462527"/>
              <a:ext cx="3630295" cy="1249680"/>
            </a:xfrm>
            <a:custGeom>
              <a:avLst/>
              <a:gdLst/>
              <a:ahLst/>
              <a:cxnLst/>
              <a:rect l="l" t="t" r="r" b="b"/>
              <a:pathLst>
                <a:path w="3630295" h="1249679">
                  <a:moveTo>
                    <a:pt x="0" y="0"/>
                  </a:moveTo>
                  <a:lnTo>
                    <a:pt x="3630168" y="0"/>
                  </a:lnTo>
                  <a:lnTo>
                    <a:pt x="3630168" y="1249680"/>
                  </a:lnTo>
                  <a:lnTo>
                    <a:pt x="0" y="1249680"/>
                  </a:lnTo>
                  <a:lnTo>
                    <a:pt x="0" y="0"/>
                  </a:lnTo>
                  <a:close/>
                </a:path>
              </a:pathLst>
            </a:custGeom>
            <a:ln w="10668">
              <a:solidFill>
                <a:srgbClr val="2F528E"/>
              </a:solidFill>
            </a:ln>
          </p:spPr>
          <p:txBody>
            <a:bodyPr wrap="square" lIns="0" tIns="0" rIns="0" bIns="0" rtlCol="0"/>
            <a:lstStyle/>
            <a:p>
              <a:endParaRPr/>
            </a:p>
          </p:txBody>
        </p:sp>
        <p:sp>
          <p:nvSpPr>
            <p:cNvPr id="9" name="object 9"/>
            <p:cNvSpPr/>
            <p:nvPr/>
          </p:nvSpPr>
          <p:spPr>
            <a:xfrm>
              <a:off x="2744724" y="3128772"/>
              <a:ext cx="1816735" cy="1041400"/>
            </a:xfrm>
            <a:custGeom>
              <a:avLst/>
              <a:gdLst/>
              <a:ahLst/>
              <a:cxnLst/>
              <a:rect l="l" t="t" r="r" b="b"/>
              <a:pathLst>
                <a:path w="1816735" h="1041400">
                  <a:moveTo>
                    <a:pt x="1816608" y="1040892"/>
                  </a:moveTo>
                  <a:lnTo>
                    <a:pt x="0" y="1040892"/>
                  </a:lnTo>
                  <a:lnTo>
                    <a:pt x="908303" y="0"/>
                  </a:lnTo>
                  <a:lnTo>
                    <a:pt x="1816608" y="1040892"/>
                  </a:lnTo>
                  <a:close/>
                </a:path>
              </a:pathLst>
            </a:custGeom>
            <a:solidFill>
              <a:srgbClr val="FFBF00"/>
            </a:solidFill>
          </p:spPr>
          <p:txBody>
            <a:bodyPr wrap="square" lIns="0" tIns="0" rIns="0" bIns="0" rtlCol="0"/>
            <a:lstStyle/>
            <a:p>
              <a:endParaRPr/>
            </a:p>
          </p:txBody>
        </p:sp>
        <p:sp>
          <p:nvSpPr>
            <p:cNvPr id="10" name="object 10"/>
            <p:cNvSpPr/>
            <p:nvPr/>
          </p:nvSpPr>
          <p:spPr>
            <a:xfrm>
              <a:off x="2744723" y="3128772"/>
              <a:ext cx="1816735" cy="1041400"/>
            </a:xfrm>
            <a:custGeom>
              <a:avLst/>
              <a:gdLst/>
              <a:ahLst/>
              <a:cxnLst/>
              <a:rect l="l" t="t" r="r" b="b"/>
              <a:pathLst>
                <a:path w="1816735" h="1041400">
                  <a:moveTo>
                    <a:pt x="0" y="1040891"/>
                  </a:moveTo>
                  <a:lnTo>
                    <a:pt x="908303" y="0"/>
                  </a:lnTo>
                  <a:lnTo>
                    <a:pt x="1816608" y="1040891"/>
                  </a:lnTo>
                  <a:lnTo>
                    <a:pt x="0" y="1040891"/>
                  </a:lnTo>
                  <a:close/>
                </a:path>
              </a:pathLst>
            </a:custGeom>
            <a:ln w="10668">
              <a:solidFill>
                <a:srgbClr val="FFFFFF"/>
              </a:solidFill>
            </a:ln>
          </p:spPr>
          <p:txBody>
            <a:bodyPr wrap="square" lIns="0" tIns="0" rIns="0" bIns="0" rtlCol="0"/>
            <a:lstStyle/>
            <a:p>
              <a:endParaRPr/>
            </a:p>
          </p:txBody>
        </p:sp>
        <p:sp>
          <p:nvSpPr>
            <p:cNvPr id="11" name="object 11"/>
            <p:cNvSpPr/>
            <p:nvPr/>
          </p:nvSpPr>
          <p:spPr>
            <a:xfrm>
              <a:off x="1836419" y="4169664"/>
              <a:ext cx="3633470" cy="1041400"/>
            </a:xfrm>
            <a:custGeom>
              <a:avLst/>
              <a:gdLst/>
              <a:ahLst/>
              <a:cxnLst/>
              <a:rect l="l" t="t" r="r" b="b"/>
              <a:pathLst>
                <a:path w="3633470" h="1041400">
                  <a:moveTo>
                    <a:pt x="3633215" y="1040891"/>
                  </a:moveTo>
                  <a:lnTo>
                    <a:pt x="0" y="1040891"/>
                  </a:lnTo>
                  <a:lnTo>
                    <a:pt x="908304" y="0"/>
                  </a:lnTo>
                  <a:lnTo>
                    <a:pt x="2724912" y="0"/>
                  </a:lnTo>
                  <a:lnTo>
                    <a:pt x="3633215" y="1040891"/>
                  </a:lnTo>
                  <a:close/>
                </a:path>
              </a:pathLst>
            </a:custGeom>
            <a:gradFill>
              <a:gsLst>
                <a:gs pos="53000">
                  <a:srgbClr val="FFFF00"/>
                </a:gs>
                <a:gs pos="0">
                  <a:srgbClr val="FF0000"/>
                </a:gs>
                <a:gs pos="98000">
                  <a:schemeClr val="tx2">
                    <a:lumMod val="75000"/>
                  </a:schemeClr>
                </a:gs>
              </a:gsLst>
              <a:lin ang="13500000" scaled="1"/>
            </a:gradFill>
          </p:spPr>
          <p:txBody>
            <a:bodyPr wrap="square" lIns="0" tIns="0" rIns="0" bIns="0" rtlCol="0"/>
            <a:lstStyle/>
            <a:p>
              <a:endParaRPr/>
            </a:p>
          </p:txBody>
        </p:sp>
        <p:sp>
          <p:nvSpPr>
            <p:cNvPr id="12" name="object 12"/>
            <p:cNvSpPr/>
            <p:nvPr/>
          </p:nvSpPr>
          <p:spPr>
            <a:xfrm>
              <a:off x="1836419" y="4169664"/>
              <a:ext cx="3633470" cy="1041400"/>
            </a:xfrm>
            <a:custGeom>
              <a:avLst/>
              <a:gdLst/>
              <a:ahLst/>
              <a:cxnLst/>
              <a:rect l="l" t="t" r="r" b="b"/>
              <a:pathLst>
                <a:path w="3633470" h="1041400">
                  <a:moveTo>
                    <a:pt x="0" y="1040891"/>
                  </a:moveTo>
                  <a:lnTo>
                    <a:pt x="908304" y="0"/>
                  </a:lnTo>
                  <a:lnTo>
                    <a:pt x="2724912" y="0"/>
                  </a:lnTo>
                  <a:lnTo>
                    <a:pt x="3633215" y="1040891"/>
                  </a:lnTo>
                  <a:lnTo>
                    <a:pt x="0" y="1040891"/>
                  </a:lnTo>
                  <a:close/>
                </a:path>
              </a:pathLst>
            </a:custGeom>
            <a:ln w="10668">
              <a:solidFill>
                <a:srgbClr val="FFFFFF"/>
              </a:solidFill>
            </a:ln>
          </p:spPr>
          <p:txBody>
            <a:bodyPr wrap="square" lIns="0" tIns="0" rIns="0" bIns="0" rtlCol="0"/>
            <a:lstStyle/>
            <a:p>
              <a:endParaRPr/>
            </a:p>
          </p:txBody>
        </p:sp>
        <p:sp>
          <p:nvSpPr>
            <p:cNvPr id="13" name="object 13"/>
            <p:cNvSpPr/>
            <p:nvPr/>
          </p:nvSpPr>
          <p:spPr>
            <a:xfrm>
              <a:off x="928115" y="5210555"/>
              <a:ext cx="5448300" cy="1041400"/>
            </a:xfrm>
            <a:custGeom>
              <a:avLst/>
              <a:gdLst/>
              <a:ahLst/>
              <a:cxnLst/>
              <a:rect l="l" t="t" r="r" b="b"/>
              <a:pathLst>
                <a:path w="5448300" h="1041400">
                  <a:moveTo>
                    <a:pt x="5448300" y="1040892"/>
                  </a:moveTo>
                  <a:lnTo>
                    <a:pt x="0" y="1040892"/>
                  </a:lnTo>
                  <a:lnTo>
                    <a:pt x="908304" y="0"/>
                  </a:lnTo>
                  <a:lnTo>
                    <a:pt x="4541519" y="0"/>
                  </a:lnTo>
                  <a:lnTo>
                    <a:pt x="5448300" y="1040892"/>
                  </a:lnTo>
                  <a:close/>
                </a:path>
              </a:pathLst>
            </a:custGeom>
            <a:gradFill>
              <a:gsLst>
                <a:gs pos="100000">
                  <a:srgbClr val="FFFF00"/>
                </a:gs>
                <a:gs pos="56000">
                  <a:srgbClr val="FF0000"/>
                </a:gs>
                <a:gs pos="25000">
                  <a:srgbClr val="FF0000"/>
                </a:gs>
              </a:gsLst>
              <a:lin ang="13500000" scaled="1"/>
            </a:gradFill>
          </p:spPr>
          <p:txBody>
            <a:bodyPr wrap="square" lIns="0" tIns="0" rIns="0" bIns="0" rtlCol="0"/>
            <a:lstStyle/>
            <a:p>
              <a:endParaRPr/>
            </a:p>
          </p:txBody>
        </p:sp>
        <p:sp>
          <p:nvSpPr>
            <p:cNvPr id="14" name="object 14"/>
            <p:cNvSpPr/>
            <p:nvPr/>
          </p:nvSpPr>
          <p:spPr>
            <a:xfrm>
              <a:off x="928115" y="5210555"/>
              <a:ext cx="5448300" cy="1041400"/>
            </a:xfrm>
            <a:custGeom>
              <a:avLst/>
              <a:gdLst/>
              <a:ahLst/>
              <a:cxnLst/>
              <a:rect l="l" t="t" r="r" b="b"/>
              <a:pathLst>
                <a:path w="5448300" h="1041400">
                  <a:moveTo>
                    <a:pt x="0" y="1040892"/>
                  </a:moveTo>
                  <a:lnTo>
                    <a:pt x="908304" y="0"/>
                  </a:lnTo>
                  <a:lnTo>
                    <a:pt x="4541519" y="0"/>
                  </a:lnTo>
                  <a:lnTo>
                    <a:pt x="5448300" y="1040892"/>
                  </a:lnTo>
                  <a:lnTo>
                    <a:pt x="0" y="1040892"/>
                  </a:lnTo>
                  <a:close/>
                </a:path>
              </a:pathLst>
            </a:custGeom>
            <a:ln w="10668">
              <a:solidFill>
                <a:srgbClr val="FFFFFF"/>
              </a:solidFill>
            </a:ln>
          </p:spPr>
          <p:txBody>
            <a:bodyPr wrap="square" lIns="0" tIns="0" rIns="0" bIns="0" rtlCol="0"/>
            <a:lstStyle/>
            <a:p>
              <a:endParaRPr/>
            </a:p>
          </p:txBody>
        </p:sp>
        <p:sp>
          <p:nvSpPr>
            <p:cNvPr id="15" name="object 15"/>
            <p:cNvSpPr/>
            <p:nvPr/>
          </p:nvSpPr>
          <p:spPr>
            <a:xfrm>
              <a:off x="928115" y="2107692"/>
              <a:ext cx="8030209" cy="1442085"/>
            </a:xfrm>
            <a:custGeom>
              <a:avLst/>
              <a:gdLst/>
              <a:ahLst/>
              <a:cxnLst/>
              <a:rect l="l" t="t" r="r" b="b"/>
              <a:pathLst>
                <a:path w="8030209" h="1442085">
                  <a:moveTo>
                    <a:pt x="8029955" y="1441704"/>
                  </a:moveTo>
                  <a:lnTo>
                    <a:pt x="0" y="1441704"/>
                  </a:lnTo>
                  <a:lnTo>
                    <a:pt x="0" y="0"/>
                  </a:lnTo>
                  <a:lnTo>
                    <a:pt x="8029955" y="0"/>
                  </a:lnTo>
                  <a:lnTo>
                    <a:pt x="8029955" y="1441704"/>
                  </a:lnTo>
                  <a:close/>
                </a:path>
              </a:pathLst>
            </a:custGeom>
            <a:solidFill>
              <a:srgbClr val="2F5497"/>
            </a:solidFill>
          </p:spPr>
          <p:txBody>
            <a:bodyPr wrap="square" lIns="0" tIns="0" rIns="0" bIns="0" rtlCol="0"/>
            <a:lstStyle/>
            <a:p>
              <a:endParaRPr/>
            </a:p>
          </p:txBody>
        </p:sp>
        <p:sp>
          <p:nvSpPr>
            <p:cNvPr id="16" name="object 16"/>
            <p:cNvSpPr/>
            <p:nvPr/>
          </p:nvSpPr>
          <p:spPr>
            <a:xfrm>
              <a:off x="928115" y="2107692"/>
              <a:ext cx="8030209" cy="1442085"/>
            </a:xfrm>
            <a:custGeom>
              <a:avLst/>
              <a:gdLst/>
              <a:ahLst/>
              <a:cxnLst/>
              <a:rect l="l" t="t" r="r" b="b"/>
              <a:pathLst>
                <a:path w="8030209" h="1442085">
                  <a:moveTo>
                    <a:pt x="0" y="0"/>
                  </a:moveTo>
                  <a:lnTo>
                    <a:pt x="8029955" y="0"/>
                  </a:lnTo>
                  <a:lnTo>
                    <a:pt x="8029955" y="1441704"/>
                  </a:lnTo>
                  <a:lnTo>
                    <a:pt x="0" y="1441704"/>
                  </a:lnTo>
                  <a:lnTo>
                    <a:pt x="0" y="0"/>
                  </a:lnTo>
                  <a:close/>
                </a:path>
              </a:pathLst>
            </a:custGeom>
            <a:ln w="10668">
              <a:solidFill>
                <a:srgbClr val="2F528E"/>
              </a:solidFill>
            </a:ln>
          </p:spPr>
          <p:txBody>
            <a:bodyPr wrap="square" lIns="0" tIns="0" rIns="0" bIns="0" rtlCol="0"/>
            <a:lstStyle/>
            <a:p>
              <a:endParaRPr/>
            </a:p>
          </p:txBody>
        </p:sp>
      </p:grpSp>
      <p:sp>
        <p:nvSpPr>
          <p:cNvPr id="17" name="object 17"/>
          <p:cNvSpPr txBox="1"/>
          <p:nvPr/>
        </p:nvSpPr>
        <p:spPr>
          <a:xfrm>
            <a:off x="2866296" y="2371216"/>
            <a:ext cx="1439545" cy="267335"/>
          </a:xfrm>
          <a:prstGeom prst="rect">
            <a:avLst/>
          </a:prstGeom>
        </p:spPr>
        <p:txBody>
          <a:bodyPr vert="horz" wrap="square" lIns="0" tIns="16510" rIns="0" bIns="0" rtlCol="0">
            <a:spAutoFit/>
          </a:bodyPr>
          <a:lstStyle/>
          <a:p>
            <a:pPr>
              <a:lnSpc>
                <a:spcPct val="100000"/>
              </a:lnSpc>
              <a:spcBef>
                <a:spcPts val="130"/>
              </a:spcBef>
            </a:pPr>
            <a:r>
              <a:rPr sz="1550" spc="5">
                <a:solidFill>
                  <a:srgbClr val="FFFFFF"/>
                </a:solidFill>
                <a:latin typeface="Calibri"/>
                <a:cs typeface="Calibri"/>
              </a:rPr>
              <a:t>Director</a:t>
            </a:r>
            <a:r>
              <a:rPr sz="1550" spc="-25">
                <a:solidFill>
                  <a:srgbClr val="FFFFFF"/>
                </a:solidFill>
                <a:latin typeface="Calibri"/>
                <a:cs typeface="Calibri"/>
              </a:rPr>
              <a:t> </a:t>
            </a:r>
            <a:r>
              <a:rPr sz="1550" spc="10">
                <a:solidFill>
                  <a:srgbClr val="FFFFFF"/>
                </a:solidFill>
                <a:latin typeface="Calibri"/>
                <a:cs typeface="Calibri"/>
              </a:rPr>
              <a:t>of</a:t>
            </a:r>
            <a:r>
              <a:rPr sz="1550" spc="-15">
                <a:solidFill>
                  <a:srgbClr val="FFFFFF"/>
                </a:solidFill>
                <a:latin typeface="Calibri"/>
                <a:cs typeface="Calibri"/>
              </a:rPr>
              <a:t> </a:t>
            </a:r>
            <a:r>
              <a:rPr sz="1550" spc="10">
                <a:solidFill>
                  <a:srgbClr val="FFFFFF"/>
                </a:solidFill>
                <a:latin typeface="Calibri"/>
                <a:cs typeface="Calibri"/>
              </a:rPr>
              <a:t>Rugby</a:t>
            </a:r>
            <a:endParaRPr sz="1550">
              <a:latin typeface="Calibri"/>
              <a:cs typeface="Calibri"/>
            </a:endParaRPr>
          </a:p>
        </p:txBody>
      </p:sp>
      <p:grpSp>
        <p:nvGrpSpPr>
          <p:cNvPr id="18" name="object 18"/>
          <p:cNvGrpSpPr/>
          <p:nvPr/>
        </p:nvGrpSpPr>
        <p:grpSpPr>
          <a:xfrm>
            <a:off x="998093" y="2322448"/>
            <a:ext cx="1811020" cy="1189355"/>
            <a:chOff x="998093" y="2322448"/>
            <a:chExt cx="1811020" cy="1189355"/>
          </a:xfrm>
        </p:grpSpPr>
        <p:sp>
          <p:nvSpPr>
            <p:cNvPr id="19" name="object 19"/>
            <p:cNvSpPr/>
            <p:nvPr/>
          </p:nvSpPr>
          <p:spPr>
            <a:xfrm>
              <a:off x="1001268" y="2325623"/>
              <a:ext cx="1804670" cy="1183005"/>
            </a:xfrm>
            <a:custGeom>
              <a:avLst/>
              <a:gdLst/>
              <a:ahLst/>
              <a:cxnLst/>
              <a:rect l="l" t="t" r="r" b="b"/>
              <a:pathLst>
                <a:path w="1804670" h="1183004">
                  <a:moveTo>
                    <a:pt x="902208" y="1182624"/>
                  </a:moveTo>
                  <a:lnTo>
                    <a:pt x="845143" y="1181465"/>
                  </a:lnTo>
                  <a:lnTo>
                    <a:pt x="789022" y="1178034"/>
                  </a:lnTo>
                  <a:lnTo>
                    <a:pt x="733952" y="1172400"/>
                  </a:lnTo>
                  <a:lnTo>
                    <a:pt x="680036" y="1164630"/>
                  </a:lnTo>
                  <a:lnTo>
                    <a:pt x="627382" y="1154792"/>
                  </a:lnTo>
                  <a:lnTo>
                    <a:pt x="576095" y="1142955"/>
                  </a:lnTo>
                  <a:lnTo>
                    <a:pt x="526280" y="1129187"/>
                  </a:lnTo>
                  <a:lnTo>
                    <a:pt x="478043" y="1113556"/>
                  </a:lnTo>
                  <a:lnTo>
                    <a:pt x="431489" y="1096130"/>
                  </a:lnTo>
                  <a:lnTo>
                    <a:pt x="386725" y="1076977"/>
                  </a:lnTo>
                  <a:lnTo>
                    <a:pt x="343855" y="1056166"/>
                  </a:lnTo>
                  <a:lnTo>
                    <a:pt x="302986" y="1033764"/>
                  </a:lnTo>
                  <a:lnTo>
                    <a:pt x="264223" y="1009840"/>
                  </a:lnTo>
                  <a:lnTo>
                    <a:pt x="227671" y="984462"/>
                  </a:lnTo>
                  <a:lnTo>
                    <a:pt x="193437" y="957698"/>
                  </a:lnTo>
                  <a:lnTo>
                    <a:pt x="161625" y="929616"/>
                  </a:lnTo>
                  <a:lnTo>
                    <a:pt x="132342" y="900284"/>
                  </a:lnTo>
                  <a:lnTo>
                    <a:pt x="105693" y="869771"/>
                  </a:lnTo>
                  <a:lnTo>
                    <a:pt x="81784" y="838145"/>
                  </a:lnTo>
                  <a:lnTo>
                    <a:pt x="60719" y="805473"/>
                  </a:lnTo>
                  <a:lnTo>
                    <a:pt x="42606" y="771825"/>
                  </a:lnTo>
                  <a:lnTo>
                    <a:pt x="15655" y="701869"/>
                  </a:lnTo>
                  <a:lnTo>
                    <a:pt x="1774" y="628823"/>
                  </a:lnTo>
                  <a:lnTo>
                    <a:pt x="0" y="591312"/>
                  </a:lnTo>
                  <a:lnTo>
                    <a:pt x="1774" y="553963"/>
                  </a:lnTo>
                  <a:lnTo>
                    <a:pt x="15655" y="481167"/>
                  </a:lnTo>
                  <a:lnTo>
                    <a:pt x="42606" y="411372"/>
                  </a:lnTo>
                  <a:lnTo>
                    <a:pt x="60719" y="377774"/>
                  </a:lnTo>
                  <a:lnTo>
                    <a:pt x="81784" y="345135"/>
                  </a:lnTo>
                  <a:lnTo>
                    <a:pt x="105693" y="313526"/>
                  </a:lnTo>
                  <a:lnTo>
                    <a:pt x="132342" y="283015"/>
                  </a:lnTo>
                  <a:lnTo>
                    <a:pt x="161625" y="253673"/>
                  </a:lnTo>
                  <a:lnTo>
                    <a:pt x="193437" y="225569"/>
                  </a:lnTo>
                  <a:lnTo>
                    <a:pt x="227671" y="198773"/>
                  </a:lnTo>
                  <a:lnTo>
                    <a:pt x="264223" y="173355"/>
                  </a:lnTo>
                  <a:lnTo>
                    <a:pt x="302986" y="149383"/>
                  </a:lnTo>
                  <a:lnTo>
                    <a:pt x="343855" y="126929"/>
                  </a:lnTo>
                  <a:lnTo>
                    <a:pt x="386725" y="106062"/>
                  </a:lnTo>
                  <a:lnTo>
                    <a:pt x="431489" y="86851"/>
                  </a:lnTo>
                  <a:lnTo>
                    <a:pt x="478043" y="69367"/>
                  </a:lnTo>
                  <a:lnTo>
                    <a:pt x="526280" y="53678"/>
                  </a:lnTo>
                  <a:lnTo>
                    <a:pt x="576095" y="39855"/>
                  </a:lnTo>
                  <a:lnTo>
                    <a:pt x="627382" y="27968"/>
                  </a:lnTo>
                  <a:lnTo>
                    <a:pt x="680036" y="18085"/>
                  </a:lnTo>
                  <a:lnTo>
                    <a:pt x="733952" y="10277"/>
                  </a:lnTo>
                  <a:lnTo>
                    <a:pt x="789022" y="4614"/>
                  </a:lnTo>
                  <a:lnTo>
                    <a:pt x="845143" y="1165"/>
                  </a:lnTo>
                  <a:lnTo>
                    <a:pt x="902208" y="0"/>
                  </a:lnTo>
                  <a:lnTo>
                    <a:pt x="959272" y="1165"/>
                  </a:lnTo>
                  <a:lnTo>
                    <a:pt x="1015393" y="4614"/>
                  </a:lnTo>
                  <a:lnTo>
                    <a:pt x="1070463" y="10277"/>
                  </a:lnTo>
                  <a:lnTo>
                    <a:pt x="1124379" y="18085"/>
                  </a:lnTo>
                  <a:lnTo>
                    <a:pt x="1177033" y="27968"/>
                  </a:lnTo>
                  <a:lnTo>
                    <a:pt x="1228320" y="39855"/>
                  </a:lnTo>
                  <a:lnTo>
                    <a:pt x="1278135" y="53678"/>
                  </a:lnTo>
                  <a:lnTo>
                    <a:pt x="1326372" y="69367"/>
                  </a:lnTo>
                  <a:lnTo>
                    <a:pt x="1372926" y="86851"/>
                  </a:lnTo>
                  <a:lnTo>
                    <a:pt x="1417690" y="106062"/>
                  </a:lnTo>
                  <a:lnTo>
                    <a:pt x="1460560" y="126929"/>
                  </a:lnTo>
                  <a:lnTo>
                    <a:pt x="1501429" y="149383"/>
                  </a:lnTo>
                  <a:lnTo>
                    <a:pt x="1540192" y="173355"/>
                  </a:lnTo>
                  <a:lnTo>
                    <a:pt x="1576744" y="198773"/>
                  </a:lnTo>
                  <a:lnTo>
                    <a:pt x="1610978" y="225569"/>
                  </a:lnTo>
                  <a:lnTo>
                    <a:pt x="1642790" y="253673"/>
                  </a:lnTo>
                  <a:lnTo>
                    <a:pt x="1672073" y="283015"/>
                  </a:lnTo>
                  <a:lnTo>
                    <a:pt x="1698722" y="313526"/>
                  </a:lnTo>
                  <a:lnTo>
                    <a:pt x="1722631" y="345135"/>
                  </a:lnTo>
                  <a:lnTo>
                    <a:pt x="1743696" y="377774"/>
                  </a:lnTo>
                  <a:lnTo>
                    <a:pt x="1761809" y="411372"/>
                  </a:lnTo>
                  <a:lnTo>
                    <a:pt x="1788760" y="481167"/>
                  </a:lnTo>
                  <a:lnTo>
                    <a:pt x="1802641" y="553963"/>
                  </a:lnTo>
                  <a:lnTo>
                    <a:pt x="1804416" y="591312"/>
                  </a:lnTo>
                  <a:lnTo>
                    <a:pt x="1802641" y="628823"/>
                  </a:lnTo>
                  <a:lnTo>
                    <a:pt x="1788760" y="701869"/>
                  </a:lnTo>
                  <a:lnTo>
                    <a:pt x="1761809" y="771825"/>
                  </a:lnTo>
                  <a:lnTo>
                    <a:pt x="1743696" y="805473"/>
                  </a:lnTo>
                  <a:lnTo>
                    <a:pt x="1722631" y="838145"/>
                  </a:lnTo>
                  <a:lnTo>
                    <a:pt x="1698722" y="869771"/>
                  </a:lnTo>
                  <a:lnTo>
                    <a:pt x="1672073" y="900284"/>
                  </a:lnTo>
                  <a:lnTo>
                    <a:pt x="1642790" y="929616"/>
                  </a:lnTo>
                  <a:lnTo>
                    <a:pt x="1610978" y="957698"/>
                  </a:lnTo>
                  <a:lnTo>
                    <a:pt x="1576744" y="984462"/>
                  </a:lnTo>
                  <a:lnTo>
                    <a:pt x="1540192" y="1009840"/>
                  </a:lnTo>
                  <a:lnTo>
                    <a:pt x="1501429" y="1033764"/>
                  </a:lnTo>
                  <a:lnTo>
                    <a:pt x="1460560" y="1056166"/>
                  </a:lnTo>
                  <a:lnTo>
                    <a:pt x="1417690" y="1076977"/>
                  </a:lnTo>
                  <a:lnTo>
                    <a:pt x="1372926" y="1096130"/>
                  </a:lnTo>
                  <a:lnTo>
                    <a:pt x="1326372" y="1113556"/>
                  </a:lnTo>
                  <a:lnTo>
                    <a:pt x="1278135" y="1129187"/>
                  </a:lnTo>
                  <a:lnTo>
                    <a:pt x="1228320" y="1142955"/>
                  </a:lnTo>
                  <a:lnTo>
                    <a:pt x="1177033" y="1154792"/>
                  </a:lnTo>
                  <a:lnTo>
                    <a:pt x="1124379" y="1164630"/>
                  </a:lnTo>
                  <a:lnTo>
                    <a:pt x="1070463" y="1172400"/>
                  </a:lnTo>
                  <a:lnTo>
                    <a:pt x="1015393" y="1178034"/>
                  </a:lnTo>
                  <a:lnTo>
                    <a:pt x="959272" y="1181465"/>
                  </a:lnTo>
                  <a:lnTo>
                    <a:pt x="902208" y="1182624"/>
                  </a:lnTo>
                  <a:close/>
                </a:path>
              </a:pathLst>
            </a:custGeom>
            <a:solidFill>
              <a:srgbClr val="FFBF00"/>
            </a:solidFill>
          </p:spPr>
          <p:txBody>
            <a:bodyPr wrap="square" lIns="0" tIns="0" rIns="0" bIns="0" rtlCol="0"/>
            <a:lstStyle/>
            <a:p>
              <a:endParaRPr/>
            </a:p>
          </p:txBody>
        </p:sp>
        <p:sp>
          <p:nvSpPr>
            <p:cNvPr id="20" name="object 20"/>
            <p:cNvSpPr/>
            <p:nvPr/>
          </p:nvSpPr>
          <p:spPr>
            <a:xfrm>
              <a:off x="1001268" y="2325623"/>
              <a:ext cx="1804670" cy="1183005"/>
            </a:xfrm>
            <a:custGeom>
              <a:avLst/>
              <a:gdLst/>
              <a:ahLst/>
              <a:cxnLst/>
              <a:rect l="l" t="t" r="r" b="b"/>
              <a:pathLst>
                <a:path w="1804670" h="1183004">
                  <a:moveTo>
                    <a:pt x="0" y="591312"/>
                  </a:moveTo>
                  <a:lnTo>
                    <a:pt x="7028" y="517224"/>
                  </a:lnTo>
                  <a:lnTo>
                    <a:pt x="27549" y="445859"/>
                  </a:lnTo>
                  <a:lnTo>
                    <a:pt x="60719" y="377774"/>
                  </a:lnTo>
                  <a:lnTo>
                    <a:pt x="81784" y="345135"/>
                  </a:lnTo>
                  <a:lnTo>
                    <a:pt x="105693" y="313526"/>
                  </a:lnTo>
                  <a:lnTo>
                    <a:pt x="132342" y="283015"/>
                  </a:lnTo>
                  <a:lnTo>
                    <a:pt x="161625" y="253673"/>
                  </a:lnTo>
                  <a:lnTo>
                    <a:pt x="193437" y="225569"/>
                  </a:lnTo>
                  <a:lnTo>
                    <a:pt x="227671" y="198773"/>
                  </a:lnTo>
                  <a:lnTo>
                    <a:pt x="264223" y="173355"/>
                  </a:lnTo>
                  <a:lnTo>
                    <a:pt x="302986" y="149383"/>
                  </a:lnTo>
                  <a:lnTo>
                    <a:pt x="343855" y="126929"/>
                  </a:lnTo>
                  <a:lnTo>
                    <a:pt x="386725" y="106062"/>
                  </a:lnTo>
                  <a:lnTo>
                    <a:pt x="431489" y="86851"/>
                  </a:lnTo>
                  <a:lnTo>
                    <a:pt x="478043" y="69367"/>
                  </a:lnTo>
                  <a:lnTo>
                    <a:pt x="526280" y="53678"/>
                  </a:lnTo>
                  <a:lnTo>
                    <a:pt x="576095" y="39855"/>
                  </a:lnTo>
                  <a:lnTo>
                    <a:pt x="627382" y="27968"/>
                  </a:lnTo>
                  <a:lnTo>
                    <a:pt x="680036" y="18085"/>
                  </a:lnTo>
                  <a:lnTo>
                    <a:pt x="733952" y="10277"/>
                  </a:lnTo>
                  <a:lnTo>
                    <a:pt x="789022" y="4614"/>
                  </a:lnTo>
                  <a:lnTo>
                    <a:pt x="845143" y="1165"/>
                  </a:lnTo>
                  <a:lnTo>
                    <a:pt x="902208" y="0"/>
                  </a:lnTo>
                  <a:lnTo>
                    <a:pt x="959272" y="1165"/>
                  </a:lnTo>
                  <a:lnTo>
                    <a:pt x="1015393" y="4614"/>
                  </a:lnTo>
                  <a:lnTo>
                    <a:pt x="1070463" y="10277"/>
                  </a:lnTo>
                  <a:lnTo>
                    <a:pt x="1124379" y="18085"/>
                  </a:lnTo>
                  <a:lnTo>
                    <a:pt x="1177033" y="27968"/>
                  </a:lnTo>
                  <a:lnTo>
                    <a:pt x="1228320" y="39855"/>
                  </a:lnTo>
                  <a:lnTo>
                    <a:pt x="1278135" y="53678"/>
                  </a:lnTo>
                  <a:lnTo>
                    <a:pt x="1326372" y="69367"/>
                  </a:lnTo>
                  <a:lnTo>
                    <a:pt x="1372926" y="86851"/>
                  </a:lnTo>
                  <a:lnTo>
                    <a:pt x="1417690" y="106062"/>
                  </a:lnTo>
                  <a:lnTo>
                    <a:pt x="1460560" y="126929"/>
                  </a:lnTo>
                  <a:lnTo>
                    <a:pt x="1501429" y="149383"/>
                  </a:lnTo>
                  <a:lnTo>
                    <a:pt x="1540192" y="173355"/>
                  </a:lnTo>
                  <a:lnTo>
                    <a:pt x="1576744" y="198773"/>
                  </a:lnTo>
                  <a:lnTo>
                    <a:pt x="1610978" y="225569"/>
                  </a:lnTo>
                  <a:lnTo>
                    <a:pt x="1642790" y="253673"/>
                  </a:lnTo>
                  <a:lnTo>
                    <a:pt x="1672073" y="283015"/>
                  </a:lnTo>
                  <a:lnTo>
                    <a:pt x="1698722" y="313526"/>
                  </a:lnTo>
                  <a:lnTo>
                    <a:pt x="1722631" y="345135"/>
                  </a:lnTo>
                  <a:lnTo>
                    <a:pt x="1743696" y="377774"/>
                  </a:lnTo>
                  <a:lnTo>
                    <a:pt x="1761809" y="411372"/>
                  </a:lnTo>
                  <a:lnTo>
                    <a:pt x="1788760" y="481167"/>
                  </a:lnTo>
                  <a:lnTo>
                    <a:pt x="1802641" y="553963"/>
                  </a:lnTo>
                  <a:lnTo>
                    <a:pt x="1804416" y="591312"/>
                  </a:lnTo>
                  <a:lnTo>
                    <a:pt x="1802641" y="628823"/>
                  </a:lnTo>
                  <a:lnTo>
                    <a:pt x="1788760" y="701869"/>
                  </a:lnTo>
                  <a:lnTo>
                    <a:pt x="1761809" y="771825"/>
                  </a:lnTo>
                  <a:lnTo>
                    <a:pt x="1743696" y="805473"/>
                  </a:lnTo>
                  <a:lnTo>
                    <a:pt x="1722631" y="838145"/>
                  </a:lnTo>
                  <a:lnTo>
                    <a:pt x="1698722" y="869771"/>
                  </a:lnTo>
                  <a:lnTo>
                    <a:pt x="1672073" y="900284"/>
                  </a:lnTo>
                  <a:lnTo>
                    <a:pt x="1642790" y="929616"/>
                  </a:lnTo>
                  <a:lnTo>
                    <a:pt x="1610978" y="957698"/>
                  </a:lnTo>
                  <a:lnTo>
                    <a:pt x="1576744" y="984462"/>
                  </a:lnTo>
                  <a:lnTo>
                    <a:pt x="1540192" y="1009840"/>
                  </a:lnTo>
                  <a:lnTo>
                    <a:pt x="1501429" y="1033764"/>
                  </a:lnTo>
                  <a:lnTo>
                    <a:pt x="1460560" y="1056166"/>
                  </a:lnTo>
                  <a:lnTo>
                    <a:pt x="1417690" y="1076977"/>
                  </a:lnTo>
                  <a:lnTo>
                    <a:pt x="1372926" y="1096130"/>
                  </a:lnTo>
                  <a:lnTo>
                    <a:pt x="1326372" y="1113556"/>
                  </a:lnTo>
                  <a:lnTo>
                    <a:pt x="1278135" y="1129187"/>
                  </a:lnTo>
                  <a:lnTo>
                    <a:pt x="1228320" y="1142955"/>
                  </a:lnTo>
                  <a:lnTo>
                    <a:pt x="1177033" y="1154792"/>
                  </a:lnTo>
                  <a:lnTo>
                    <a:pt x="1124379" y="1164630"/>
                  </a:lnTo>
                  <a:lnTo>
                    <a:pt x="1070463" y="1172400"/>
                  </a:lnTo>
                  <a:lnTo>
                    <a:pt x="1015393" y="1178034"/>
                  </a:lnTo>
                  <a:lnTo>
                    <a:pt x="959272" y="1181465"/>
                  </a:lnTo>
                  <a:lnTo>
                    <a:pt x="902208" y="1182624"/>
                  </a:lnTo>
                  <a:lnTo>
                    <a:pt x="845143" y="1181465"/>
                  </a:lnTo>
                  <a:lnTo>
                    <a:pt x="789022" y="1178034"/>
                  </a:lnTo>
                  <a:lnTo>
                    <a:pt x="733952" y="1172400"/>
                  </a:lnTo>
                  <a:lnTo>
                    <a:pt x="680036" y="1164630"/>
                  </a:lnTo>
                  <a:lnTo>
                    <a:pt x="627382" y="1154792"/>
                  </a:lnTo>
                  <a:lnTo>
                    <a:pt x="576095" y="1142955"/>
                  </a:lnTo>
                  <a:lnTo>
                    <a:pt x="526280" y="1129187"/>
                  </a:lnTo>
                  <a:lnTo>
                    <a:pt x="478043" y="1113556"/>
                  </a:lnTo>
                  <a:lnTo>
                    <a:pt x="431489" y="1096130"/>
                  </a:lnTo>
                  <a:lnTo>
                    <a:pt x="386725" y="1076977"/>
                  </a:lnTo>
                  <a:lnTo>
                    <a:pt x="343855" y="1056166"/>
                  </a:lnTo>
                  <a:lnTo>
                    <a:pt x="302986" y="1033764"/>
                  </a:lnTo>
                  <a:lnTo>
                    <a:pt x="264223" y="1009840"/>
                  </a:lnTo>
                  <a:lnTo>
                    <a:pt x="227671" y="984462"/>
                  </a:lnTo>
                  <a:lnTo>
                    <a:pt x="193437" y="957698"/>
                  </a:lnTo>
                  <a:lnTo>
                    <a:pt x="161625" y="929616"/>
                  </a:lnTo>
                  <a:lnTo>
                    <a:pt x="132342" y="900284"/>
                  </a:lnTo>
                  <a:lnTo>
                    <a:pt x="105693" y="869771"/>
                  </a:lnTo>
                  <a:lnTo>
                    <a:pt x="81784" y="838145"/>
                  </a:lnTo>
                  <a:lnTo>
                    <a:pt x="60719" y="805473"/>
                  </a:lnTo>
                  <a:lnTo>
                    <a:pt x="42606" y="771825"/>
                  </a:lnTo>
                  <a:lnTo>
                    <a:pt x="15655" y="701869"/>
                  </a:lnTo>
                  <a:lnTo>
                    <a:pt x="1774" y="628823"/>
                  </a:lnTo>
                  <a:lnTo>
                    <a:pt x="0" y="591312"/>
                  </a:lnTo>
                </a:path>
              </a:pathLst>
            </a:custGeom>
            <a:ln w="6096">
              <a:solidFill>
                <a:srgbClr val="4472C3"/>
              </a:solidFill>
            </a:ln>
          </p:spPr>
          <p:txBody>
            <a:bodyPr wrap="square" lIns="0" tIns="0" rIns="0" bIns="0" rtlCol="0"/>
            <a:lstStyle/>
            <a:p>
              <a:endParaRPr/>
            </a:p>
          </p:txBody>
        </p:sp>
      </p:grpSp>
      <p:sp>
        <p:nvSpPr>
          <p:cNvPr id="21" name="object 21"/>
          <p:cNvSpPr txBox="1"/>
          <p:nvPr/>
        </p:nvSpPr>
        <p:spPr>
          <a:xfrm>
            <a:off x="1370573" y="2564722"/>
            <a:ext cx="1092835" cy="629275"/>
          </a:xfrm>
          <a:prstGeom prst="rect">
            <a:avLst/>
          </a:prstGeom>
        </p:spPr>
        <p:txBody>
          <a:bodyPr vert="horz" wrap="square" lIns="0" tIns="12065" rIns="0" bIns="0" rtlCol="0">
            <a:spAutoFit/>
          </a:bodyPr>
          <a:lstStyle/>
          <a:p>
            <a:pPr marL="424180" marR="30480" indent="-399415">
              <a:lnSpc>
                <a:spcPct val="101899"/>
              </a:lnSpc>
              <a:spcBef>
                <a:spcPts val="95"/>
              </a:spcBef>
            </a:pPr>
            <a:r>
              <a:rPr sz="2000" b="1">
                <a:latin typeface="Calibri"/>
                <a:cs typeface="Calibri"/>
              </a:rPr>
              <a:t>1</a:t>
            </a:r>
            <a:r>
              <a:rPr sz="2000" b="1" baseline="23809">
                <a:latin typeface="Calibri"/>
                <a:cs typeface="Calibri"/>
              </a:rPr>
              <a:t>st </a:t>
            </a:r>
            <a:r>
              <a:rPr sz="2000" b="1" spc="20">
                <a:latin typeface="Calibri"/>
                <a:cs typeface="Calibri"/>
              </a:rPr>
              <a:t>&amp; </a:t>
            </a:r>
            <a:r>
              <a:rPr lang="en-GB" sz="2000" b="1" spc="20">
                <a:latin typeface="Calibri"/>
                <a:cs typeface="Calibri"/>
              </a:rPr>
              <a:t>2nd</a:t>
            </a:r>
            <a:r>
              <a:rPr sz="2000" b="1" spc="20">
                <a:latin typeface="Calibri"/>
                <a:cs typeface="Calibri"/>
              </a:rPr>
              <a:t> </a:t>
            </a:r>
            <a:r>
              <a:rPr sz="2000" b="1" spc="-340">
                <a:latin typeface="Calibri"/>
                <a:cs typeface="Calibri"/>
              </a:rPr>
              <a:t> </a:t>
            </a:r>
            <a:r>
              <a:rPr sz="2000" b="1" spc="15">
                <a:latin typeface="Calibri"/>
                <a:cs typeface="Calibri"/>
              </a:rPr>
              <a:t>XV</a:t>
            </a:r>
            <a:r>
              <a:rPr lang="en-GB" sz="2000" b="1" spc="15">
                <a:latin typeface="Calibri"/>
                <a:cs typeface="Calibri"/>
              </a:rPr>
              <a:t>s</a:t>
            </a:r>
            <a:endParaRPr sz="2000">
              <a:latin typeface="Calibri"/>
              <a:cs typeface="Calibri"/>
            </a:endParaRPr>
          </a:p>
        </p:txBody>
      </p:sp>
      <p:grpSp>
        <p:nvGrpSpPr>
          <p:cNvPr id="22" name="object 22"/>
          <p:cNvGrpSpPr/>
          <p:nvPr/>
        </p:nvGrpSpPr>
        <p:grpSpPr>
          <a:xfrm>
            <a:off x="4471860" y="2312884"/>
            <a:ext cx="1974214" cy="1186180"/>
            <a:chOff x="4492625" y="2322448"/>
            <a:chExt cx="1974214" cy="1186180"/>
          </a:xfrm>
        </p:grpSpPr>
        <p:sp>
          <p:nvSpPr>
            <p:cNvPr id="23" name="object 23"/>
            <p:cNvSpPr/>
            <p:nvPr/>
          </p:nvSpPr>
          <p:spPr>
            <a:xfrm>
              <a:off x="4495800" y="2325623"/>
              <a:ext cx="1967864" cy="1179830"/>
            </a:xfrm>
            <a:custGeom>
              <a:avLst/>
              <a:gdLst/>
              <a:ahLst/>
              <a:cxnLst/>
              <a:rect l="l" t="t" r="r" b="b"/>
              <a:pathLst>
                <a:path w="1967864" h="1179829">
                  <a:moveTo>
                    <a:pt x="984504" y="1179575"/>
                  </a:moveTo>
                  <a:lnTo>
                    <a:pt x="924495" y="1178501"/>
                  </a:lnTo>
                  <a:lnTo>
                    <a:pt x="865442" y="1175317"/>
                  </a:lnTo>
                  <a:lnTo>
                    <a:pt x="807448" y="1170087"/>
                  </a:lnTo>
                  <a:lnTo>
                    <a:pt x="750614" y="1162870"/>
                  </a:lnTo>
                  <a:lnTo>
                    <a:pt x="695044" y="1153728"/>
                  </a:lnTo>
                  <a:lnTo>
                    <a:pt x="640840" y="1142724"/>
                  </a:lnTo>
                  <a:lnTo>
                    <a:pt x="588106" y="1129917"/>
                  </a:lnTo>
                  <a:lnTo>
                    <a:pt x="536943" y="1115369"/>
                  </a:lnTo>
                  <a:lnTo>
                    <a:pt x="487454" y="1099142"/>
                  </a:lnTo>
                  <a:lnTo>
                    <a:pt x="439742" y="1081297"/>
                  </a:lnTo>
                  <a:lnTo>
                    <a:pt x="393910" y="1061895"/>
                  </a:lnTo>
                  <a:lnTo>
                    <a:pt x="350060" y="1040998"/>
                  </a:lnTo>
                  <a:lnTo>
                    <a:pt x="308295" y="1018667"/>
                  </a:lnTo>
                  <a:lnTo>
                    <a:pt x="268717" y="994963"/>
                  </a:lnTo>
                  <a:lnTo>
                    <a:pt x="231430" y="969947"/>
                  </a:lnTo>
                  <a:lnTo>
                    <a:pt x="196536" y="943681"/>
                  </a:lnTo>
                  <a:lnTo>
                    <a:pt x="164137" y="916227"/>
                  </a:lnTo>
                  <a:lnTo>
                    <a:pt x="134337" y="887645"/>
                  </a:lnTo>
                  <a:lnTo>
                    <a:pt x="107238" y="857997"/>
                  </a:lnTo>
                  <a:lnTo>
                    <a:pt x="82942" y="827344"/>
                  </a:lnTo>
                  <a:lnTo>
                    <a:pt x="61553" y="795747"/>
                  </a:lnTo>
                  <a:lnTo>
                    <a:pt x="27904" y="729969"/>
                  </a:lnTo>
                  <a:lnTo>
                    <a:pt x="7113" y="661152"/>
                  </a:lnTo>
                  <a:lnTo>
                    <a:pt x="0" y="589787"/>
                  </a:lnTo>
                  <a:lnTo>
                    <a:pt x="1795" y="553818"/>
                  </a:lnTo>
                  <a:lnTo>
                    <a:pt x="15850" y="483666"/>
                  </a:lnTo>
                  <a:lnTo>
                    <a:pt x="43173" y="416307"/>
                  </a:lnTo>
                  <a:lnTo>
                    <a:pt x="82942" y="352231"/>
                  </a:lnTo>
                  <a:lnTo>
                    <a:pt x="107238" y="321578"/>
                  </a:lnTo>
                  <a:lnTo>
                    <a:pt x="134337" y="291930"/>
                  </a:lnTo>
                  <a:lnTo>
                    <a:pt x="164137" y="263348"/>
                  </a:lnTo>
                  <a:lnTo>
                    <a:pt x="196536" y="235894"/>
                  </a:lnTo>
                  <a:lnTo>
                    <a:pt x="231430" y="209628"/>
                  </a:lnTo>
                  <a:lnTo>
                    <a:pt x="268717" y="184612"/>
                  </a:lnTo>
                  <a:lnTo>
                    <a:pt x="308295" y="160908"/>
                  </a:lnTo>
                  <a:lnTo>
                    <a:pt x="350060" y="138577"/>
                  </a:lnTo>
                  <a:lnTo>
                    <a:pt x="393910" y="117680"/>
                  </a:lnTo>
                  <a:lnTo>
                    <a:pt x="439742" y="98278"/>
                  </a:lnTo>
                  <a:lnTo>
                    <a:pt x="487454" y="80433"/>
                  </a:lnTo>
                  <a:lnTo>
                    <a:pt x="536943" y="64206"/>
                  </a:lnTo>
                  <a:lnTo>
                    <a:pt x="588106" y="49658"/>
                  </a:lnTo>
                  <a:lnTo>
                    <a:pt x="640840" y="36851"/>
                  </a:lnTo>
                  <a:lnTo>
                    <a:pt x="695044" y="25847"/>
                  </a:lnTo>
                  <a:lnTo>
                    <a:pt x="750614" y="16705"/>
                  </a:lnTo>
                  <a:lnTo>
                    <a:pt x="807448" y="9488"/>
                  </a:lnTo>
                  <a:lnTo>
                    <a:pt x="865442" y="4258"/>
                  </a:lnTo>
                  <a:lnTo>
                    <a:pt x="924495" y="1074"/>
                  </a:lnTo>
                  <a:lnTo>
                    <a:pt x="984504" y="0"/>
                  </a:lnTo>
                  <a:lnTo>
                    <a:pt x="1044349" y="1074"/>
                  </a:lnTo>
                  <a:lnTo>
                    <a:pt x="1103251" y="4258"/>
                  </a:lnTo>
                  <a:lnTo>
                    <a:pt x="1161106" y="9488"/>
                  </a:lnTo>
                  <a:lnTo>
                    <a:pt x="1217811" y="16705"/>
                  </a:lnTo>
                  <a:lnTo>
                    <a:pt x="1273263" y="25847"/>
                  </a:lnTo>
                  <a:lnTo>
                    <a:pt x="1327360" y="36851"/>
                  </a:lnTo>
                  <a:lnTo>
                    <a:pt x="1379997" y="49658"/>
                  </a:lnTo>
                  <a:lnTo>
                    <a:pt x="1431072" y="64206"/>
                  </a:lnTo>
                  <a:lnTo>
                    <a:pt x="1480481" y="80433"/>
                  </a:lnTo>
                  <a:lnTo>
                    <a:pt x="1528122" y="98278"/>
                  </a:lnTo>
                  <a:lnTo>
                    <a:pt x="1573891" y="117680"/>
                  </a:lnTo>
                  <a:lnTo>
                    <a:pt x="1617685" y="138577"/>
                  </a:lnTo>
                  <a:lnTo>
                    <a:pt x="1659401" y="160908"/>
                  </a:lnTo>
                  <a:lnTo>
                    <a:pt x="1698936" y="184612"/>
                  </a:lnTo>
                  <a:lnTo>
                    <a:pt x="1736187" y="209628"/>
                  </a:lnTo>
                  <a:lnTo>
                    <a:pt x="1771050" y="235894"/>
                  </a:lnTo>
                  <a:lnTo>
                    <a:pt x="1803423" y="263348"/>
                  </a:lnTo>
                  <a:lnTo>
                    <a:pt x="1833202" y="291930"/>
                  </a:lnTo>
                  <a:lnTo>
                    <a:pt x="1860285" y="321578"/>
                  </a:lnTo>
                  <a:lnTo>
                    <a:pt x="1884567" y="352231"/>
                  </a:lnTo>
                  <a:lnTo>
                    <a:pt x="1905947" y="383828"/>
                  </a:lnTo>
                  <a:lnTo>
                    <a:pt x="1939584" y="449606"/>
                  </a:lnTo>
                  <a:lnTo>
                    <a:pt x="1960371" y="518423"/>
                  </a:lnTo>
                  <a:lnTo>
                    <a:pt x="1967483" y="589787"/>
                  </a:lnTo>
                  <a:lnTo>
                    <a:pt x="1965688" y="625757"/>
                  </a:lnTo>
                  <a:lnTo>
                    <a:pt x="1951635" y="695909"/>
                  </a:lnTo>
                  <a:lnTo>
                    <a:pt x="1924320" y="763268"/>
                  </a:lnTo>
                  <a:lnTo>
                    <a:pt x="1884567" y="827344"/>
                  </a:lnTo>
                  <a:lnTo>
                    <a:pt x="1860285" y="857997"/>
                  </a:lnTo>
                  <a:lnTo>
                    <a:pt x="1833202" y="887645"/>
                  </a:lnTo>
                  <a:lnTo>
                    <a:pt x="1803423" y="916227"/>
                  </a:lnTo>
                  <a:lnTo>
                    <a:pt x="1771050" y="943681"/>
                  </a:lnTo>
                  <a:lnTo>
                    <a:pt x="1736187" y="969947"/>
                  </a:lnTo>
                  <a:lnTo>
                    <a:pt x="1698936" y="994963"/>
                  </a:lnTo>
                  <a:lnTo>
                    <a:pt x="1659401" y="1018667"/>
                  </a:lnTo>
                  <a:lnTo>
                    <a:pt x="1617685" y="1040998"/>
                  </a:lnTo>
                  <a:lnTo>
                    <a:pt x="1573891" y="1061895"/>
                  </a:lnTo>
                  <a:lnTo>
                    <a:pt x="1528122" y="1081297"/>
                  </a:lnTo>
                  <a:lnTo>
                    <a:pt x="1480481" y="1099142"/>
                  </a:lnTo>
                  <a:lnTo>
                    <a:pt x="1431072" y="1115369"/>
                  </a:lnTo>
                  <a:lnTo>
                    <a:pt x="1379997" y="1129917"/>
                  </a:lnTo>
                  <a:lnTo>
                    <a:pt x="1327360" y="1142724"/>
                  </a:lnTo>
                  <a:lnTo>
                    <a:pt x="1273263" y="1153728"/>
                  </a:lnTo>
                  <a:lnTo>
                    <a:pt x="1217811" y="1162870"/>
                  </a:lnTo>
                  <a:lnTo>
                    <a:pt x="1161106" y="1170087"/>
                  </a:lnTo>
                  <a:lnTo>
                    <a:pt x="1103251" y="1175317"/>
                  </a:lnTo>
                  <a:lnTo>
                    <a:pt x="1044349" y="1178501"/>
                  </a:lnTo>
                  <a:lnTo>
                    <a:pt x="984504" y="1179575"/>
                  </a:lnTo>
                  <a:close/>
                </a:path>
              </a:pathLst>
            </a:custGeom>
            <a:solidFill>
              <a:srgbClr val="FFBF00"/>
            </a:solidFill>
          </p:spPr>
          <p:txBody>
            <a:bodyPr wrap="square" lIns="0" tIns="0" rIns="0" bIns="0" rtlCol="0"/>
            <a:lstStyle/>
            <a:p>
              <a:endParaRPr/>
            </a:p>
          </p:txBody>
        </p:sp>
        <p:sp>
          <p:nvSpPr>
            <p:cNvPr id="24" name="object 24"/>
            <p:cNvSpPr/>
            <p:nvPr/>
          </p:nvSpPr>
          <p:spPr>
            <a:xfrm>
              <a:off x="4495800" y="2325623"/>
              <a:ext cx="1967864" cy="1179830"/>
            </a:xfrm>
            <a:custGeom>
              <a:avLst/>
              <a:gdLst/>
              <a:ahLst/>
              <a:cxnLst/>
              <a:rect l="l" t="t" r="r" b="b"/>
              <a:pathLst>
                <a:path w="1967864" h="1179829">
                  <a:moveTo>
                    <a:pt x="0" y="589787"/>
                  </a:moveTo>
                  <a:lnTo>
                    <a:pt x="7113" y="518423"/>
                  </a:lnTo>
                  <a:lnTo>
                    <a:pt x="27904" y="449606"/>
                  </a:lnTo>
                  <a:lnTo>
                    <a:pt x="61553" y="383828"/>
                  </a:lnTo>
                  <a:lnTo>
                    <a:pt x="82942" y="352231"/>
                  </a:lnTo>
                  <a:lnTo>
                    <a:pt x="107238" y="321578"/>
                  </a:lnTo>
                  <a:lnTo>
                    <a:pt x="134337" y="291930"/>
                  </a:lnTo>
                  <a:lnTo>
                    <a:pt x="164137" y="263348"/>
                  </a:lnTo>
                  <a:lnTo>
                    <a:pt x="196536" y="235894"/>
                  </a:lnTo>
                  <a:lnTo>
                    <a:pt x="231430" y="209628"/>
                  </a:lnTo>
                  <a:lnTo>
                    <a:pt x="268717" y="184612"/>
                  </a:lnTo>
                  <a:lnTo>
                    <a:pt x="308295" y="160908"/>
                  </a:lnTo>
                  <a:lnTo>
                    <a:pt x="350060" y="138577"/>
                  </a:lnTo>
                  <a:lnTo>
                    <a:pt x="393910" y="117680"/>
                  </a:lnTo>
                  <a:lnTo>
                    <a:pt x="439742" y="98278"/>
                  </a:lnTo>
                  <a:lnTo>
                    <a:pt x="487454" y="80433"/>
                  </a:lnTo>
                  <a:lnTo>
                    <a:pt x="536943" y="64206"/>
                  </a:lnTo>
                  <a:lnTo>
                    <a:pt x="588106" y="49658"/>
                  </a:lnTo>
                  <a:lnTo>
                    <a:pt x="640840" y="36851"/>
                  </a:lnTo>
                  <a:lnTo>
                    <a:pt x="695044" y="25847"/>
                  </a:lnTo>
                  <a:lnTo>
                    <a:pt x="750614" y="16705"/>
                  </a:lnTo>
                  <a:lnTo>
                    <a:pt x="807448" y="9488"/>
                  </a:lnTo>
                  <a:lnTo>
                    <a:pt x="865442" y="4258"/>
                  </a:lnTo>
                  <a:lnTo>
                    <a:pt x="924495" y="1074"/>
                  </a:lnTo>
                  <a:lnTo>
                    <a:pt x="984504" y="0"/>
                  </a:lnTo>
                  <a:lnTo>
                    <a:pt x="1044349" y="1074"/>
                  </a:lnTo>
                  <a:lnTo>
                    <a:pt x="1103251" y="4258"/>
                  </a:lnTo>
                  <a:lnTo>
                    <a:pt x="1161106" y="9488"/>
                  </a:lnTo>
                  <a:lnTo>
                    <a:pt x="1217811" y="16705"/>
                  </a:lnTo>
                  <a:lnTo>
                    <a:pt x="1273263" y="25847"/>
                  </a:lnTo>
                  <a:lnTo>
                    <a:pt x="1327360" y="36851"/>
                  </a:lnTo>
                  <a:lnTo>
                    <a:pt x="1379997" y="49658"/>
                  </a:lnTo>
                  <a:lnTo>
                    <a:pt x="1431072" y="64206"/>
                  </a:lnTo>
                  <a:lnTo>
                    <a:pt x="1480481" y="80433"/>
                  </a:lnTo>
                  <a:lnTo>
                    <a:pt x="1528122" y="98278"/>
                  </a:lnTo>
                  <a:lnTo>
                    <a:pt x="1573891" y="117680"/>
                  </a:lnTo>
                  <a:lnTo>
                    <a:pt x="1617685" y="138577"/>
                  </a:lnTo>
                  <a:lnTo>
                    <a:pt x="1659401" y="160908"/>
                  </a:lnTo>
                  <a:lnTo>
                    <a:pt x="1698936" y="184612"/>
                  </a:lnTo>
                  <a:lnTo>
                    <a:pt x="1736187" y="209628"/>
                  </a:lnTo>
                  <a:lnTo>
                    <a:pt x="1771050" y="235894"/>
                  </a:lnTo>
                  <a:lnTo>
                    <a:pt x="1803423" y="263348"/>
                  </a:lnTo>
                  <a:lnTo>
                    <a:pt x="1833202" y="291930"/>
                  </a:lnTo>
                  <a:lnTo>
                    <a:pt x="1860285" y="321578"/>
                  </a:lnTo>
                  <a:lnTo>
                    <a:pt x="1884567" y="352231"/>
                  </a:lnTo>
                  <a:lnTo>
                    <a:pt x="1905947" y="383828"/>
                  </a:lnTo>
                  <a:lnTo>
                    <a:pt x="1939584" y="449606"/>
                  </a:lnTo>
                  <a:lnTo>
                    <a:pt x="1960371" y="518423"/>
                  </a:lnTo>
                  <a:lnTo>
                    <a:pt x="1967483" y="589787"/>
                  </a:lnTo>
                  <a:lnTo>
                    <a:pt x="1965688" y="625757"/>
                  </a:lnTo>
                  <a:lnTo>
                    <a:pt x="1951635" y="695909"/>
                  </a:lnTo>
                  <a:lnTo>
                    <a:pt x="1924320" y="763268"/>
                  </a:lnTo>
                  <a:lnTo>
                    <a:pt x="1884567" y="827344"/>
                  </a:lnTo>
                  <a:lnTo>
                    <a:pt x="1860285" y="857997"/>
                  </a:lnTo>
                  <a:lnTo>
                    <a:pt x="1833202" y="887645"/>
                  </a:lnTo>
                  <a:lnTo>
                    <a:pt x="1803423" y="916227"/>
                  </a:lnTo>
                  <a:lnTo>
                    <a:pt x="1771050" y="943681"/>
                  </a:lnTo>
                  <a:lnTo>
                    <a:pt x="1736187" y="969947"/>
                  </a:lnTo>
                  <a:lnTo>
                    <a:pt x="1698936" y="994963"/>
                  </a:lnTo>
                  <a:lnTo>
                    <a:pt x="1659401" y="1018667"/>
                  </a:lnTo>
                  <a:lnTo>
                    <a:pt x="1617685" y="1040998"/>
                  </a:lnTo>
                  <a:lnTo>
                    <a:pt x="1573891" y="1061895"/>
                  </a:lnTo>
                  <a:lnTo>
                    <a:pt x="1528122" y="1081297"/>
                  </a:lnTo>
                  <a:lnTo>
                    <a:pt x="1480481" y="1099142"/>
                  </a:lnTo>
                  <a:lnTo>
                    <a:pt x="1431072" y="1115369"/>
                  </a:lnTo>
                  <a:lnTo>
                    <a:pt x="1379997" y="1129917"/>
                  </a:lnTo>
                  <a:lnTo>
                    <a:pt x="1327360" y="1142724"/>
                  </a:lnTo>
                  <a:lnTo>
                    <a:pt x="1273263" y="1153728"/>
                  </a:lnTo>
                  <a:lnTo>
                    <a:pt x="1217811" y="1162870"/>
                  </a:lnTo>
                  <a:lnTo>
                    <a:pt x="1161106" y="1170087"/>
                  </a:lnTo>
                  <a:lnTo>
                    <a:pt x="1103251" y="1175317"/>
                  </a:lnTo>
                  <a:lnTo>
                    <a:pt x="1044349" y="1178501"/>
                  </a:lnTo>
                  <a:lnTo>
                    <a:pt x="984504" y="1179575"/>
                  </a:lnTo>
                  <a:lnTo>
                    <a:pt x="924495" y="1178501"/>
                  </a:lnTo>
                  <a:lnTo>
                    <a:pt x="865442" y="1175317"/>
                  </a:lnTo>
                  <a:lnTo>
                    <a:pt x="807448" y="1170087"/>
                  </a:lnTo>
                  <a:lnTo>
                    <a:pt x="750614" y="1162870"/>
                  </a:lnTo>
                  <a:lnTo>
                    <a:pt x="695044" y="1153728"/>
                  </a:lnTo>
                  <a:lnTo>
                    <a:pt x="640840" y="1142724"/>
                  </a:lnTo>
                  <a:lnTo>
                    <a:pt x="588106" y="1129917"/>
                  </a:lnTo>
                  <a:lnTo>
                    <a:pt x="536943" y="1115369"/>
                  </a:lnTo>
                  <a:lnTo>
                    <a:pt x="487454" y="1099142"/>
                  </a:lnTo>
                  <a:lnTo>
                    <a:pt x="439742" y="1081297"/>
                  </a:lnTo>
                  <a:lnTo>
                    <a:pt x="393910" y="1061895"/>
                  </a:lnTo>
                  <a:lnTo>
                    <a:pt x="350060" y="1040998"/>
                  </a:lnTo>
                  <a:lnTo>
                    <a:pt x="308295" y="1018667"/>
                  </a:lnTo>
                  <a:lnTo>
                    <a:pt x="268717" y="994963"/>
                  </a:lnTo>
                  <a:lnTo>
                    <a:pt x="231430" y="969947"/>
                  </a:lnTo>
                  <a:lnTo>
                    <a:pt x="196536" y="943681"/>
                  </a:lnTo>
                  <a:lnTo>
                    <a:pt x="164137" y="916227"/>
                  </a:lnTo>
                  <a:lnTo>
                    <a:pt x="134337" y="887645"/>
                  </a:lnTo>
                  <a:lnTo>
                    <a:pt x="107238" y="857997"/>
                  </a:lnTo>
                  <a:lnTo>
                    <a:pt x="82942" y="827344"/>
                  </a:lnTo>
                  <a:lnTo>
                    <a:pt x="61553" y="795747"/>
                  </a:lnTo>
                  <a:lnTo>
                    <a:pt x="27904" y="729969"/>
                  </a:lnTo>
                  <a:lnTo>
                    <a:pt x="7113" y="661152"/>
                  </a:lnTo>
                  <a:lnTo>
                    <a:pt x="0" y="589787"/>
                  </a:lnTo>
                </a:path>
              </a:pathLst>
            </a:custGeom>
            <a:ln w="6096">
              <a:solidFill>
                <a:srgbClr val="4472C3"/>
              </a:solidFill>
            </a:ln>
          </p:spPr>
          <p:txBody>
            <a:bodyPr wrap="square" lIns="0" tIns="0" rIns="0" bIns="0" rtlCol="0"/>
            <a:lstStyle/>
            <a:p>
              <a:endParaRPr/>
            </a:p>
          </p:txBody>
        </p:sp>
      </p:grpSp>
      <p:sp>
        <p:nvSpPr>
          <p:cNvPr id="25" name="object 25"/>
          <p:cNvSpPr txBox="1"/>
          <p:nvPr/>
        </p:nvSpPr>
        <p:spPr>
          <a:xfrm>
            <a:off x="5053454" y="2696687"/>
            <a:ext cx="1049151" cy="567528"/>
          </a:xfrm>
          <a:prstGeom prst="rect">
            <a:avLst/>
          </a:prstGeom>
        </p:spPr>
        <p:txBody>
          <a:bodyPr vert="horz" wrap="square" lIns="0" tIns="12065" rIns="0" bIns="0" rtlCol="0">
            <a:spAutoFit/>
          </a:bodyPr>
          <a:lstStyle/>
          <a:p>
            <a:pPr marL="46355" marR="30480" indent="-21590" algn="ctr">
              <a:lnSpc>
                <a:spcPct val="102000"/>
              </a:lnSpc>
              <a:spcBef>
                <a:spcPts val="95"/>
              </a:spcBef>
            </a:pPr>
            <a:r>
              <a:rPr b="1" spc="5">
                <a:latin typeface="Calibri"/>
                <a:cs typeface="Calibri"/>
              </a:rPr>
              <a:t> </a:t>
            </a:r>
            <a:r>
              <a:rPr lang="en-GB" b="1" spc="5" err="1">
                <a:latin typeface="Calibri"/>
                <a:cs typeface="Calibri"/>
              </a:rPr>
              <a:t>Womens</a:t>
            </a:r>
            <a:r>
              <a:rPr lang="en-GB" b="1" spc="5">
                <a:latin typeface="Calibri"/>
                <a:cs typeface="Calibri"/>
              </a:rPr>
              <a:t> XV</a:t>
            </a:r>
            <a:endParaRPr baseline="23809">
              <a:latin typeface="Calibri"/>
              <a:cs typeface="Calibri"/>
            </a:endParaRPr>
          </a:p>
        </p:txBody>
      </p:sp>
      <p:grpSp>
        <p:nvGrpSpPr>
          <p:cNvPr id="26" name="object 26"/>
          <p:cNvGrpSpPr/>
          <p:nvPr/>
        </p:nvGrpSpPr>
        <p:grpSpPr>
          <a:xfrm>
            <a:off x="2612135" y="2896270"/>
            <a:ext cx="1862899" cy="1157951"/>
            <a:chOff x="2612135" y="2828813"/>
            <a:chExt cx="2080260" cy="1226418"/>
          </a:xfrm>
        </p:grpSpPr>
        <p:sp>
          <p:nvSpPr>
            <p:cNvPr id="27" name="object 27"/>
            <p:cNvSpPr/>
            <p:nvPr/>
          </p:nvSpPr>
          <p:spPr>
            <a:xfrm>
              <a:off x="2632603" y="2828813"/>
              <a:ext cx="2046676" cy="1226418"/>
            </a:xfrm>
            <a:custGeom>
              <a:avLst/>
              <a:gdLst/>
              <a:ahLst/>
              <a:cxnLst/>
              <a:rect l="l" t="t" r="r" b="b"/>
              <a:pathLst>
                <a:path w="2080260" h="1184275">
                  <a:moveTo>
                    <a:pt x="1040891" y="1184148"/>
                  </a:moveTo>
                  <a:lnTo>
                    <a:pt x="979763" y="1183142"/>
                  </a:lnTo>
                  <a:lnTo>
                    <a:pt x="919561" y="1180163"/>
                  </a:lnTo>
                  <a:lnTo>
                    <a:pt x="860382" y="1175266"/>
                  </a:lnTo>
                  <a:lnTo>
                    <a:pt x="802326" y="1168508"/>
                  </a:lnTo>
                  <a:lnTo>
                    <a:pt x="745488" y="1159943"/>
                  </a:lnTo>
                  <a:lnTo>
                    <a:pt x="689969" y="1149628"/>
                  </a:lnTo>
                  <a:lnTo>
                    <a:pt x="635865" y="1137618"/>
                  </a:lnTo>
                  <a:lnTo>
                    <a:pt x="583274" y="1123970"/>
                  </a:lnTo>
                  <a:lnTo>
                    <a:pt x="532294" y="1108738"/>
                  </a:lnTo>
                  <a:lnTo>
                    <a:pt x="483024" y="1091980"/>
                  </a:lnTo>
                  <a:lnTo>
                    <a:pt x="435560" y="1073750"/>
                  </a:lnTo>
                  <a:lnTo>
                    <a:pt x="390001" y="1054105"/>
                  </a:lnTo>
                  <a:lnTo>
                    <a:pt x="346445" y="1033101"/>
                  </a:lnTo>
                  <a:lnTo>
                    <a:pt x="304990" y="1010793"/>
                  </a:lnTo>
                  <a:lnTo>
                    <a:pt x="265733" y="987236"/>
                  </a:lnTo>
                  <a:lnTo>
                    <a:pt x="228773" y="962488"/>
                  </a:lnTo>
                  <a:lnTo>
                    <a:pt x="194207" y="936603"/>
                  </a:lnTo>
                  <a:lnTo>
                    <a:pt x="162133" y="909638"/>
                  </a:lnTo>
                  <a:lnTo>
                    <a:pt x="132649" y="881648"/>
                  </a:lnTo>
                  <a:lnTo>
                    <a:pt x="105853" y="852689"/>
                  </a:lnTo>
                  <a:lnTo>
                    <a:pt x="81843" y="822817"/>
                  </a:lnTo>
                  <a:lnTo>
                    <a:pt x="42572" y="760557"/>
                  </a:lnTo>
                  <a:lnTo>
                    <a:pt x="15619" y="695314"/>
                  </a:lnTo>
                  <a:lnTo>
                    <a:pt x="1768" y="627536"/>
                  </a:lnTo>
                  <a:lnTo>
                    <a:pt x="0" y="592836"/>
                  </a:lnTo>
                  <a:lnTo>
                    <a:pt x="1768" y="557977"/>
                  </a:lnTo>
                  <a:lnTo>
                    <a:pt x="15619" y="489917"/>
                  </a:lnTo>
                  <a:lnTo>
                    <a:pt x="42572" y="424435"/>
                  </a:lnTo>
                  <a:lnTo>
                    <a:pt x="81843" y="361973"/>
                  </a:lnTo>
                  <a:lnTo>
                    <a:pt x="105853" y="332014"/>
                  </a:lnTo>
                  <a:lnTo>
                    <a:pt x="132649" y="302976"/>
                  </a:lnTo>
                  <a:lnTo>
                    <a:pt x="162133" y="274914"/>
                  </a:lnTo>
                  <a:lnTo>
                    <a:pt x="194207" y="247885"/>
                  </a:lnTo>
                  <a:lnTo>
                    <a:pt x="228773" y="221944"/>
                  </a:lnTo>
                  <a:lnTo>
                    <a:pt x="265733" y="197145"/>
                  </a:lnTo>
                  <a:lnTo>
                    <a:pt x="304990" y="173545"/>
                  </a:lnTo>
                  <a:lnTo>
                    <a:pt x="346445" y="151199"/>
                  </a:lnTo>
                  <a:lnTo>
                    <a:pt x="390001" y="130162"/>
                  </a:lnTo>
                  <a:lnTo>
                    <a:pt x="435560" y="110489"/>
                  </a:lnTo>
                  <a:lnTo>
                    <a:pt x="483024" y="92236"/>
                  </a:lnTo>
                  <a:lnTo>
                    <a:pt x="532294" y="75459"/>
                  </a:lnTo>
                  <a:lnTo>
                    <a:pt x="583274" y="60213"/>
                  </a:lnTo>
                  <a:lnTo>
                    <a:pt x="635865" y="46553"/>
                  </a:lnTo>
                  <a:lnTo>
                    <a:pt x="689969" y="34534"/>
                  </a:lnTo>
                  <a:lnTo>
                    <a:pt x="745488" y="24213"/>
                  </a:lnTo>
                  <a:lnTo>
                    <a:pt x="802326" y="15644"/>
                  </a:lnTo>
                  <a:lnTo>
                    <a:pt x="860382" y="8883"/>
                  </a:lnTo>
                  <a:lnTo>
                    <a:pt x="919561" y="3984"/>
                  </a:lnTo>
                  <a:lnTo>
                    <a:pt x="979763" y="1005"/>
                  </a:lnTo>
                  <a:lnTo>
                    <a:pt x="1040891" y="0"/>
                  </a:lnTo>
                  <a:lnTo>
                    <a:pt x="1102014" y="1005"/>
                  </a:lnTo>
                  <a:lnTo>
                    <a:pt x="1162200" y="3984"/>
                  </a:lnTo>
                  <a:lnTo>
                    <a:pt x="1221352" y="8883"/>
                  </a:lnTo>
                  <a:lnTo>
                    <a:pt x="1279373" y="15644"/>
                  </a:lnTo>
                  <a:lnTo>
                    <a:pt x="1336166" y="24213"/>
                  </a:lnTo>
                  <a:lnTo>
                    <a:pt x="1391634" y="34534"/>
                  </a:lnTo>
                  <a:lnTo>
                    <a:pt x="1445680" y="46553"/>
                  </a:lnTo>
                  <a:lnTo>
                    <a:pt x="1498207" y="60213"/>
                  </a:lnTo>
                  <a:lnTo>
                    <a:pt x="1549118" y="75459"/>
                  </a:lnTo>
                  <a:lnTo>
                    <a:pt x="1598315" y="92236"/>
                  </a:lnTo>
                  <a:lnTo>
                    <a:pt x="1645702" y="110489"/>
                  </a:lnTo>
                  <a:lnTo>
                    <a:pt x="1691182" y="130162"/>
                  </a:lnTo>
                  <a:lnTo>
                    <a:pt x="1734657" y="151199"/>
                  </a:lnTo>
                  <a:lnTo>
                    <a:pt x="1776031" y="173545"/>
                  </a:lnTo>
                  <a:lnTo>
                    <a:pt x="1815206" y="197145"/>
                  </a:lnTo>
                  <a:lnTo>
                    <a:pt x="1852086" y="221944"/>
                  </a:lnTo>
                  <a:lnTo>
                    <a:pt x="1886573" y="247885"/>
                  </a:lnTo>
                  <a:lnTo>
                    <a:pt x="1918571" y="274914"/>
                  </a:lnTo>
                  <a:lnTo>
                    <a:pt x="1947981" y="302976"/>
                  </a:lnTo>
                  <a:lnTo>
                    <a:pt x="1974708" y="332014"/>
                  </a:lnTo>
                  <a:lnTo>
                    <a:pt x="1998654" y="361973"/>
                  </a:lnTo>
                  <a:lnTo>
                    <a:pt x="2037815" y="424435"/>
                  </a:lnTo>
                  <a:lnTo>
                    <a:pt x="2064688" y="489917"/>
                  </a:lnTo>
                  <a:lnTo>
                    <a:pt x="2078497" y="557977"/>
                  </a:lnTo>
                  <a:lnTo>
                    <a:pt x="2080259" y="592836"/>
                  </a:lnTo>
                  <a:lnTo>
                    <a:pt x="2078497" y="627536"/>
                  </a:lnTo>
                  <a:lnTo>
                    <a:pt x="2064688" y="695314"/>
                  </a:lnTo>
                  <a:lnTo>
                    <a:pt x="2037815" y="760557"/>
                  </a:lnTo>
                  <a:lnTo>
                    <a:pt x="1998654" y="822817"/>
                  </a:lnTo>
                  <a:lnTo>
                    <a:pt x="1974708" y="852689"/>
                  </a:lnTo>
                  <a:lnTo>
                    <a:pt x="1947981" y="881648"/>
                  </a:lnTo>
                  <a:lnTo>
                    <a:pt x="1918571" y="909638"/>
                  </a:lnTo>
                  <a:lnTo>
                    <a:pt x="1886573" y="936603"/>
                  </a:lnTo>
                  <a:lnTo>
                    <a:pt x="1852086" y="962488"/>
                  </a:lnTo>
                  <a:lnTo>
                    <a:pt x="1815206" y="987236"/>
                  </a:lnTo>
                  <a:lnTo>
                    <a:pt x="1776031" y="1010793"/>
                  </a:lnTo>
                  <a:lnTo>
                    <a:pt x="1734657" y="1033101"/>
                  </a:lnTo>
                  <a:lnTo>
                    <a:pt x="1691182" y="1054105"/>
                  </a:lnTo>
                  <a:lnTo>
                    <a:pt x="1645702" y="1073750"/>
                  </a:lnTo>
                  <a:lnTo>
                    <a:pt x="1598315" y="1091980"/>
                  </a:lnTo>
                  <a:lnTo>
                    <a:pt x="1549118" y="1108738"/>
                  </a:lnTo>
                  <a:lnTo>
                    <a:pt x="1498207" y="1123970"/>
                  </a:lnTo>
                  <a:lnTo>
                    <a:pt x="1445680" y="1137618"/>
                  </a:lnTo>
                  <a:lnTo>
                    <a:pt x="1391634" y="1149628"/>
                  </a:lnTo>
                  <a:lnTo>
                    <a:pt x="1336166" y="1159943"/>
                  </a:lnTo>
                  <a:lnTo>
                    <a:pt x="1279373" y="1168508"/>
                  </a:lnTo>
                  <a:lnTo>
                    <a:pt x="1221352" y="1175266"/>
                  </a:lnTo>
                  <a:lnTo>
                    <a:pt x="1162200" y="1180163"/>
                  </a:lnTo>
                  <a:lnTo>
                    <a:pt x="1102014" y="1183142"/>
                  </a:lnTo>
                  <a:lnTo>
                    <a:pt x="1040891" y="1184148"/>
                  </a:lnTo>
                  <a:close/>
                </a:path>
              </a:pathLst>
            </a:custGeom>
            <a:gradFill>
              <a:gsLst>
                <a:gs pos="54000">
                  <a:schemeClr val="tx2">
                    <a:lumMod val="75000"/>
                  </a:schemeClr>
                </a:gs>
                <a:gs pos="14000">
                  <a:srgbClr val="FFFF00"/>
                </a:gs>
                <a:gs pos="10000">
                  <a:srgbClr val="FFFF00"/>
                </a:gs>
              </a:gsLst>
              <a:lin ang="13500000" scaled="1"/>
            </a:gradFill>
          </p:spPr>
          <p:txBody>
            <a:bodyPr wrap="square" lIns="0" tIns="0" rIns="0" bIns="0" rtlCol="0"/>
            <a:lstStyle/>
            <a:p>
              <a:pPr algn="ctr"/>
              <a:endParaRPr lang="en-GB" sz="2000"/>
            </a:p>
            <a:p>
              <a:pPr algn="ctr"/>
              <a:r>
                <a:rPr lang="en-GB" sz="2000" b="1"/>
                <a:t>Colts U18</a:t>
              </a:r>
            </a:p>
            <a:p>
              <a:pPr algn="ctr"/>
              <a:r>
                <a:rPr lang="en-GB" sz="2000" b="1"/>
                <a:t>Sabres U16     </a:t>
              </a:r>
              <a:endParaRPr sz="2000" b="1"/>
            </a:p>
          </p:txBody>
        </p:sp>
        <p:sp>
          <p:nvSpPr>
            <p:cNvPr id="28" name="object 28"/>
            <p:cNvSpPr/>
            <p:nvPr/>
          </p:nvSpPr>
          <p:spPr>
            <a:xfrm>
              <a:off x="2612135" y="2852927"/>
              <a:ext cx="2080260" cy="1184275"/>
            </a:xfrm>
            <a:custGeom>
              <a:avLst/>
              <a:gdLst/>
              <a:ahLst/>
              <a:cxnLst/>
              <a:rect l="l" t="t" r="r" b="b"/>
              <a:pathLst>
                <a:path w="2080260" h="1184275">
                  <a:moveTo>
                    <a:pt x="0" y="592836"/>
                  </a:moveTo>
                  <a:lnTo>
                    <a:pt x="7007" y="523653"/>
                  </a:lnTo>
                  <a:lnTo>
                    <a:pt x="27507" y="456826"/>
                  </a:lnTo>
                  <a:lnTo>
                    <a:pt x="60717" y="392799"/>
                  </a:lnTo>
                  <a:lnTo>
                    <a:pt x="105853" y="332014"/>
                  </a:lnTo>
                  <a:lnTo>
                    <a:pt x="132649" y="302976"/>
                  </a:lnTo>
                  <a:lnTo>
                    <a:pt x="162133" y="274914"/>
                  </a:lnTo>
                  <a:lnTo>
                    <a:pt x="194207" y="247885"/>
                  </a:lnTo>
                  <a:lnTo>
                    <a:pt x="228773" y="221944"/>
                  </a:lnTo>
                  <a:lnTo>
                    <a:pt x="265733" y="197145"/>
                  </a:lnTo>
                  <a:lnTo>
                    <a:pt x="304990" y="173545"/>
                  </a:lnTo>
                  <a:lnTo>
                    <a:pt x="346445" y="151199"/>
                  </a:lnTo>
                  <a:lnTo>
                    <a:pt x="390001" y="130162"/>
                  </a:lnTo>
                  <a:lnTo>
                    <a:pt x="435560" y="110489"/>
                  </a:lnTo>
                  <a:lnTo>
                    <a:pt x="483024" y="92236"/>
                  </a:lnTo>
                  <a:lnTo>
                    <a:pt x="532294" y="75459"/>
                  </a:lnTo>
                  <a:lnTo>
                    <a:pt x="583274" y="60213"/>
                  </a:lnTo>
                  <a:lnTo>
                    <a:pt x="635865" y="46553"/>
                  </a:lnTo>
                  <a:lnTo>
                    <a:pt x="689969" y="34534"/>
                  </a:lnTo>
                  <a:lnTo>
                    <a:pt x="745488" y="24213"/>
                  </a:lnTo>
                  <a:lnTo>
                    <a:pt x="802326" y="15644"/>
                  </a:lnTo>
                  <a:lnTo>
                    <a:pt x="860382" y="8883"/>
                  </a:lnTo>
                  <a:lnTo>
                    <a:pt x="919561" y="3984"/>
                  </a:lnTo>
                  <a:lnTo>
                    <a:pt x="979763" y="1005"/>
                  </a:lnTo>
                  <a:lnTo>
                    <a:pt x="1040891" y="0"/>
                  </a:lnTo>
                  <a:lnTo>
                    <a:pt x="1102014" y="1005"/>
                  </a:lnTo>
                  <a:lnTo>
                    <a:pt x="1162200" y="3984"/>
                  </a:lnTo>
                  <a:lnTo>
                    <a:pt x="1221352" y="8883"/>
                  </a:lnTo>
                  <a:lnTo>
                    <a:pt x="1279373" y="15644"/>
                  </a:lnTo>
                  <a:lnTo>
                    <a:pt x="1336166" y="24213"/>
                  </a:lnTo>
                  <a:lnTo>
                    <a:pt x="1391634" y="34534"/>
                  </a:lnTo>
                  <a:lnTo>
                    <a:pt x="1445680" y="46553"/>
                  </a:lnTo>
                  <a:lnTo>
                    <a:pt x="1498207" y="60213"/>
                  </a:lnTo>
                  <a:lnTo>
                    <a:pt x="1549118" y="75459"/>
                  </a:lnTo>
                  <a:lnTo>
                    <a:pt x="1598315" y="92236"/>
                  </a:lnTo>
                  <a:lnTo>
                    <a:pt x="1645702" y="110489"/>
                  </a:lnTo>
                  <a:lnTo>
                    <a:pt x="1691182" y="130162"/>
                  </a:lnTo>
                  <a:lnTo>
                    <a:pt x="1734657" y="151199"/>
                  </a:lnTo>
                  <a:lnTo>
                    <a:pt x="1776031" y="173545"/>
                  </a:lnTo>
                  <a:lnTo>
                    <a:pt x="1815206" y="197145"/>
                  </a:lnTo>
                  <a:lnTo>
                    <a:pt x="1852086" y="221944"/>
                  </a:lnTo>
                  <a:lnTo>
                    <a:pt x="1886573" y="247885"/>
                  </a:lnTo>
                  <a:lnTo>
                    <a:pt x="1918571" y="274914"/>
                  </a:lnTo>
                  <a:lnTo>
                    <a:pt x="1947981" y="302976"/>
                  </a:lnTo>
                  <a:lnTo>
                    <a:pt x="1974708" y="332014"/>
                  </a:lnTo>
                  <a:lnTo>
                    <a:pt x="1998654" y="361973"/>
                  </a:lnTo>
                  <a:lnTo>
                    <a:pt x="2037815" y="424435"/>
                  </a:lnTo>
                  <a:lnTo>
                    <a:pt x="2064688" y="489917"/>
                  </a:lnTo>
                  <a:lnTo>
                    <a:pt x="2078497" y="557977"/>
                  </a:lnTo>
                  <a:lnTo>
                    <a:pt x="2080259" y="592836"/>
                  </a:lnTo>
                  <a:lnTo>
                    <a:pt x="2078497" y="627536"/>
                  </a:lnTo>
                  <a:lnTo>
                    <a:pt x="2064688" y="695314"/>
                  </a:lnTo>
                  <a:lnTo>
                    <a:pt x="2037815" y="760557"/>
                  </a:lnTo>
                  <a:lnTo>
                    <a:pt x="1998654" y="822817"/>
                  </a:lnTo>
                  <a:lnTo>
                    <a:pt x="1974708" y="852689"/>
                  </a:lnTo>
                  <a:lnTo>
                    <a:pt x="1947981" y="881648"/>
                  </a:lnTo>
                  <a:lnTo>
                    <a:pt x="1918571" y="909638"/>
                  </a:lnTo>
                  <a:lnTo>
                    <a:pt x="1886573" y="936603"/>
                  </a:lnTo>
                  <a:lnTo>
                    <a:pt x="1852086" y="962488"/>
                  </a:lnTo>
                  <a:lnTo>
                    <a:pt x="1815206" y="987236"/>
                  </a:lnTo>
                  <a:lnTo>
                    <a:pt x="1776031" y="1010793"/>
                  </a:lnTo>
                  <a:lnTo>
                    <a:pt x="1734657" y="1033101"/>
                  </a:lnTo>
                  <a:lnTo>
                    <a:pt x="1691182" y="1054105"/>
                  </a:lnTo>
                  <a:lnTo>
                    <a:pt x="1645702" y="1073750"/>
                  </a:lnTo>
                  <a:lnTo>
                    <a:pt x="1598315" y="1091980"/>
                  </a:lnTo>
                  <a:lnTo>
                    <a:pt x="1549118" y="1108738"/>
                  </a:lnTo>
                  <a:lnTo>
                    <a:pt x="1498207" y="1123970"/>
                  </a:lnTo>
                  <a:lnTo>
                    <a:pt x="1445680" y="1137618"/>
                  </a:lnTo>
                  <a:lnTo>
                    <a:pt x="1391634" y="1149628"/>
                  </a:lnTo>
                  <a:lnTo>
                    <a:pt x="1336166" y="1159943"/>
                  </a:lnTo>
                  <a:lnTo>
                    <a:pt x="1279373" y="1168508"/>
                  </a:lnTo>
                  <a:lnTo>
                    <a:pt x="1221352" y="1175266"/>
                  </a:lnTo>
                  <a:lnTo>
                    <a:pt x="1162200" y="1180163"/>
                  </a:lnTo>
                  <a:lnTo>
                    <a:pt x="1102014" y="1183142"/>
                  </a:lnTo>
                  <a:lnTo>
                    <a:pt x="1040891" y="1184148"/>
                  </a:lnTo>
                  <a:lnTo>
                    <a:pt x="979763" y="1183142"/>
                  </a:lnTo>
                  <a:lnTo>
                    <a:pt x="919561" y="1180163"/>
                  </a:lnTo>
                  <a:lnTo>
                    <a:pt x="860382" y="1175266"/>
                  </a:lnTo>
                  <a:lnTo>
                    <a:pt x="802326" y="1168508"/>
                  </a:lnTo>
                  <a:lnTo>
                    <a:pt x="745488" y="1159943"/>
                  </a:lnTo>
                  <a:lnTo>
                    <a:pt x="689969" y="1149628"/>
                  </a:lnTo>
                  <a:lnTo>
                    <a:pt x="635865" y="1137618"/>
                  </a:lnTo>
                  <a:lnTo>
                    <a:pt x="583274" y="1123970"/>
                  </a:lnTo>
                  <a:lnTo>
                    <a:pt x="532294" y="1108738"/>
                  </a:lnTo>
                  <a:lnTo>
                    <a:pt x="483024" y="1091980"/>
                  </a:lnTo>
                  <a:lnTo>
                    <a:pt x="435560" y="1073750"/>
                  </a:lnTo>
                  <a:lnTo>
                    <a:pt x="390001" y="1054105"/>
                  </a:lnTo>
                  <a:lnTo>
                    <a:pt x="346445" y="1033101"/>
                  </a:lnTo>
                  <a:lnTo>
                    <a:pt x="304990" y="1010793"/>
                  </a:lnTo>
                  <a:lnTo>
                    <a:pt x="265733" y="987236"/>
                  </a:lnTo>
                  <a:lnTo>
                    <a:pt x="228773" y="962488"/>
                  </a:lnTo>
                  <a:lnTo>
                    <a:pt x="194207" y="936603"/>
                  </a:lnTo>
                  <a:lnTo>
                    <a:pt x="162133" y="909638"/>
                  </a:lnTo>
                  <a:lnTo>
                    <a:pt x="132649" y="881648"/>
                  </a:lnTo>
                  <a:lnTo>
                    <a:pt x="105853" y="852689"/>
                  </a:lnTo>
                  <a:lnTo>
                    <a:pt x="81843" y="822817"/>
                  </a:lnTo>
                  <a:lnTo>
                    <a:pt x="42572" y="760557"/>
                  </a:lnTo>
                  <a:lnTo>
                    <a:pt x="15619" y="695314"/>
                  </a:lnTo>
                  <a:lnTo>
                    <a:pt x="1768" y="627536"/>
                  </a:lnTo>
                  <a:lnTo>
                    <a:pt x="0" y="592836"/>
                  </a:lnTo>
                </a:path>
              </a:pathLst>
            </a:custGeom>
            <a:ln w="6096">
              <a:solidFill>
                <a:srgbClr val="4472C3"/>
              </a:solidFill>
            </a:ln>
          </p:spPr>
          <p:txBody>
            <a:bodyPr wrap="square" lIns="0" tIns="0" rIns="0" bIns="0" rtlCol="0"/>
            <a:lstStyle/>
            <a:p>
              <a:endParaRPr/>
            </a:p>
          </p:txBody>
        </p:sp>
      </p:grpSp>
      <p:grpSp>
        <p:nvGrpSpPr>
          <p:cNvPr id="31" name="object 31"/>
          <p:cNvGrpSpPr/>
          <p:nvPr/>
        </p:nvGrpSpPr>
        <p:grpSpPr>
          <a:xfrm>
            <a:off x="6507353" y="2322448"/>
            <a:ext cx="1974214" cy="1186180"/>
            <a:chOff x="6507353" y="2322448"/>
            <a:chExt cx="1974214" cy="1186180"/>
          </a:xfrm>
        </p:grpSpPr>
        <p:sp>
          <p:nvSpPr>
            <p:cNvPr id="32" name="object 32"/>
            <p:cNvSpPr/>
            <p:nvPr/>
          </p:nvSpPr>
          <p:spPr>
            <a:xfrm>
              <a:off x="6510528" y="2325623"/>
              <a:ext cx="1967864" cy="1179830"/>
            </a:xfrm>
            <a:custGeom>
              <a:avLst/>
              <a:gdLst/>
              <a:ahLst/>
              <a:cxnLst/>
              <a:rect l="l" t="t" r="r" b="b"/>
              <a:pathLst>
                <a:path w="1967865" h="1179829">
                  <a:moveTo>
                    <a:pt x="982979" y="1179575"/>
                  </a:moveTo>
                  <a:lnTo>
                    <a:pt x="923134" y="1178501"/>
                  </a:lnTo>
                  <a:lnTo>
                    <a:pt x="864232" y="1175317"/>
                  </a:lnTo>
                  <a:lnTo>
                    <a:pt x="806377" y="1170087"/>
                  </a:lnTo>
                  <a:lnTo>
                    <a:pt x="749672" y="1162870"/>
                  </a:lnTo>
                  <a:lnTo>
                    <a:pt x="694220" y="1153728"/>
                  </a:lnTo>
                  <a:lnTo>
                    <a:pt x="640123" y="1142724"/>
                  </a:lnTo>
                  <a:lnTo>
                    <a:pt x="587486" y="1129917"/>
                  </a:lnTo>
                  <a:lnTo>
                    <a:pt x="536411" y="1115369"/>
                  </a:lnTo>
                  <a:lnTo>
                    <a:pt x="487002" y="1099142"/>
                  </a:lnTo>
                  <a:lnTo>
                    <a:pt x="439361" y="1081297"/>
                  </a:lnTo>
                  <a:lnTo>
                    <a:pt x="393592" y="1061895"/>
                  </a:lnTo>
                  <a:lnTo>
                    <a:pt x="349798" y="1040998"/>
                  </a:lnTo>
                  <a:lnTo>
                    <a:pt x="308082" y="1018667"/>
                  </a:lnTo>
                  <a:lnTo>
                    <a:pt x="268547" y="994963"/>
                  </a:lnTo>
                  <a:lnTo>
                    <a:pt x="231296" y="969947"/>
                  </a:lnTo>
                  <a:lnTo>
                    <a:pt x="196433" y="943681"/>
                  </a:lnTo>
                  <a:lnTo>
                    <a:pt x="164060" y="916227"/>
                  </a:lnTo>
                  <a:lnTo>
                    <a:pt x="134281" y="887645"/>
                  </a:lnTo>
                  <a:lnTo>
                    <a:pt x="107198" y="857997"/>
                  </a:lnTo>
                  <a:lnTo>
                    <a:pt x="82916" y="827344"/>
                  </a:lnTo>
                  <a:lnTo>
                    <a:pt x="61536" y="795747"/>
                  </a:lnTo>
                  <a:lnTo>
                    <a:pt x="27899" y="729969"/>
                  </a:lnTo>
                  <a:lnTo>
                    <a:pt x="7112" y="661152"/>
                  </a:lnTo>
                  <a:lnTo>
                    <a:pt x="0" y="589787"/>
                  </a:lnTo>
                  <a:lnTo>
                    <a:pt x="1795" y="553818"/>
                  </a:lnTo>
                  <a:lnTo>
                    <a:pt x="15848" y="483666"/>
                  </a:lnTo>
                  <a:lnTo>
                    <a:pt x="43163" y="416307"/>
                  </a:lnTo>
                  <a:lnTo>
                    <a:pt x="82916" y="352231"/>
                  </a:lnTo>
                  <a:lnTo>
                    <a:pt x="107198" y="321578"/>
                  </a:lnTo>
                  <a:lnTo>
                    <a:pt x="134281" y="291930"/>
                  </a:lnTo>
                  <a:lnTo>
                    <a:pt x="164060" y="263348"/>
                  </a:lnTo>
                  <a:lnTo>
                    <a:pt x="196433" y="235894"/>
                  </a:lnTo>
                  <a:lnTo>
                    <a:pt x="231296" y="209628"/>
                  </a:lnTo>
                  <a:lnTo>
                    <a:pt x="268547" y="184612"/>
                  </a:lnTo>
                  <a:lnTo>
                    <a:pt x="308082" y="160908"/>
                  </a:lnTo>
                  <a:lnTo>
                    <a:pt x="349798" y="138577"/>
                  </a:lnTo>
                  <a:lnTo>
                    <a:pt x="393592" y="117680"/>
                  </a:lnTo>
                  <a:lnTo>
                    <a:pt x="439361" y="98278"/>
                  </a:lnTo>
                  <a:lnTo>
                    <a:pt x="487002" y="80433"/>
                  </a:lnTo>
                  <a:lnTo>
                    <a:pt x="536411" y="64206"/>
                  </a:lnTo>
                  <a:lnTo>
                    <a:pt x="587486" y="49658"/>
                  </a:lnTo>
                  <a:lnTo>
                    <a:pt x="640123" y="36851"/>
                  </a:lnTo>
                  <a:lnTo>
                    <a:pt x="694220" y="25847"/>
                  </a:lnTo>
                  <a:lnTo>
                    <a:pt x="749672" y="16705"/>
                  </a:lnTo>
                  <a:lnTo>
                    <a:pt x="806377" y="9488"/>
                  </a:lnTo>
                  <a:lnTo>
                    <a:pt x="864232" y="4258"/>
                  </a:lnTo>
                  <a:lnTo>
                    <a:pt x="923134" y="1074"/>
                  </a:lnTo>
                  <a:lnTo>
                    <a:pt x="982979" y="0"/>
                  </a:lnTo>
                  <a:lnTo>
                    <a:pt x="1042988" y="1074"/>
                  </a:lnTo>
                  <a:lnTo>
                    <a:pt x="1102041" y="4258"/>
                  </a:lnTo>
                  <a:lnTo>
                    <a:pt x="1160035" y="9488"/>
                  </a:lnTo>
                  <a:lnTo>
                    <a:pt x="1216869" y="16705"/>
                  </a:lnTo>
                  <a:lnTo>
                    <a:pt x="1272439" y="25847"/>
                  </a:lnTo>
                  <a:lnTo>
                    <a:pt x="1326643" y="36851"/>
                  </a:lnTo>
                  <a:lnTo>
                    <a:pt x="1379377" y="49658"/>
                  </a:lnTo>
                  <a:lnTo>
                    <a:pt x="1430540" y="64206"/>
                  </a:lnTo>
                  <a:lnTo>
                    <a:pt x="1480029" y="80433"/>
                  </a:lnTo>
                  <a:lnTo>
                    <a:pt x="1527741" y="98278"/>
                  </a:lnTo>
                  <a:lnTo>
                    <a:pt x="1573573" y="117680"/>
                  </a:lnTo>
                  <a:lnTo>
                    <a:pt x="1617423" y="138577"/>
                  </a:lnTo>
                  <a:lnTo>
                    <a:pt x="1659188" y="160908"/>
                  </a:lnTo>
                  <a:lnTo>
                    <a:pt x="1698766" y="184612"/>
                  </a:lnTo>
                  <a:lnTo>
                    <a:pt x="1736053" y="209628"/>
                  </a:lnTo>
                  <a:lnTo>
                    <a:pt x="1770947" y="235894"/>
                  </a:lnTo>
                  <a:lnTo>
                    <a:pt x="1803346" y="263348"/>
                  </a:lnTo>
                  <a:lnTo>
                    <a:pt x="1833146" y="291930"/>
                  </a:lnTo>
                  <a:lnTo>
                    <a:pt x="1860245" y="321578"/>
                  </a:lnTo>
                  <a:lnTo>
                    <a:pt x="1884541" y="352231"/>
                  </a:lnTo>
                  <a:lnTo>
                    <a:pt x="1905930" y="383828"/>
                  </a:lnTo>
                  <a:lnTo>
                    <a:pt x="1939579" y="449606"/>
                  </a:lnTo>
                  <a:lnTo>
                    <a:pt x="1960370" y="518423"/>
                  </a:lnTo>
                  <a:lnTo>
                    <a:pt x="1967483" y="589787"/>
                  </a:lnTo>
                  <a:lnTo>
                    <a:pt x="1965688" y="625757"/>
                  </a:lnTo>
                  <a:lnTo>
                    <a:pt x="1951633" y="695909"/>
                  </a:lnTo>
                  <a:lnTo>
                    <a:pt x="1924310" y="763268"/>
                  </a:lnTo>
                  <a:lnTo>
                    <a:pt x="1884541" y="827344"/>
                  </a:lnTo>
                  <a:lnTo>
                    <a:pt x="1860245" y="857997"/>
                  </a:lnTo>
                  <a:lnTo>
                    <a:pt x="1833146" y="887645"/>
                  </a:lnTo>
                  <a:lnTo>
                    <a:pt x="1803346" y="916227"/>
                  </a:lnTo>
                  <a:lnTo>
                    <a:pt x="1770947" y="943681"/>
                  </a:lnTo>
                  <a:lnTo>
                    <a:pt x="1736053" y="969947"/>
                  </a:lnTo>
                  <a:lnTo>
                    <a:pt x="1698766" y="994963"/>
                  </a:lnTo>
                  <a:lnTo>
                    <a:pt x="1659188" y="1018667"/>
                  </a:lnTo>
                  <a:lnTo>
                    <a:pt x="1617423" y="1040998"/>
                  </a:lnTo>
                  <a:lnTo>
                    <a:pt x="1573573" y="1061895"/>
                  </a:lnTo>
                  <a:lnTo>
                    <a:pt x="1527741" y="1081297"/>
                  </a:lnTo>
                  <a:lnTo>
                    <a:pt x="1480029" y="1099142"/>
                  </a:lnTo>
                  <a:lnTo>
                    <a:pt x="1430540" y="1115369"/>
                  </a:lnTo>
                  <a:lnTo>
                    <a:pt x="1379377" y="1129917"/>
                  </a:lnTo>
                  <a:lnTo>
                    <a:pt x="1326643" y="1142724"/>
                  </a:lnTo>
                  <a:lnTo>
                    <a:pt x="1272439" y="1153728"/>
                  </a:lnTo>
                  <a:lnTo>
                    <a:pt x="1216869" y="1162870"/>
                  </a:lnTo>
                  <a:lnTo>
                    <a:pt x="1160035" y="1170087"/>
                  </a:lnTo>
                  <a:lnTo>
                    <a:pt x="1102041" y="1175317"/>
                  </a:lnTo>
                  <a:lnTo>
                    <a:pt x="1042988" y="1178501"/>
                  </a:lnTo>
                  <a:lnTo>
                    <a:pt x="982979" y="1179575"/>
                  </a:lnTo>
                  <a:close/>
                </a:path>
              </a:pathLst>
            </a:custGeom>
            <a:solidFill>
              <a:srgbClr val="FFBF00"/>
            </a:solidFill>
          </p:spPr>
          <p:txBody>
            <a:bodyPr wrap="square" lIns="0" tIns="0" rIns="0" bIns="0" rtlCol="0"/>
            <a:lstStyle/>
            <a:p>
              <a:endParaRPr/>
            </a:p>
          </p:txBody>
        </p:sp>
        <p:sp>
          <p:nvSpPr>
            <p:cNvPr id="33" name="object 33"/>
            <p:cNvSpPr/>
            <p:nvPr/>
          </p:nvSpPr>
          <p:spPr>
            <a:xfrm>
              <a:off x="6510528" y="2325623"/>
              <a:ext cx="1967864" cy="1179830"/>
            </a:xfrm>
            <a:custGeom>
              <a:avLst/>
              <a:gdLst/>
              <a:ahLst/>
              <a:cxnLst/>
              <a:rect l="l" t="t" r="r" b="b"/>
              <a:pathLst>
                <a:path w="1967865" h="1179829">
                  <a:moveTo>
                    <a:pt x="0" y="589787"/>
                  </a:moveTo>
                  <a:lnTo>
                    <a:pt x="7112" y="518423"/>
                  </a:lnTo>
                  <a:lnTo>
                    <a:pt x="27899" y="449606"/>
                  </a:lnTo>
                  <a:lnTo>
                    <a:pt x="61536" y="383828"/>
                  </a:lnTo>
                  <a:lnTo>
                    <a:pt x="82916" y="352231"/>
                  </a:lnTo>
                  <a:lnTo>
                    <a:pt x="107198" y="321578"/>
                  </a:lnTo>
                  <a:lnTo>
                    <a:pt x="134281" y="291930"/>
                  </a:lnTo>
                  <a:lnTo>
                    <a:pt x="164060" y="263348"/>
                  </a:lnTo>
                  <a:lnTo>
                    <a:pt x="196433" y="235894"/>
                  </a:lnTo>
                  <a:lnTo>
                    <a:pt x="231296" y="209628"/>
                  </a:lnTo>
                  <a:lnTo>
                    <a:pt x="268547" y="184612"/>
                  </a:lnTo>
                  <a:lnTo>
                    <a:pt x="308082" y="160908"/>
                  </a:lnTo>
                  <a:lnTo>
                    <a:pt x="349798" y="138577"/>
                  </a:lnTo>
                  <a:lnTo>
                    <a:pt x="393592" y="117680"/>
                  </a:lnTo>
                  <a:lnTo>
                    <a:pt x="439361" y="98278"/>
                  </a:lnTo>
                  <a:lnTo>
                    <a:pt x="487002" y="80433"/>
                  </a:lnTo>
                  <a:lnTo>
                    <a:pt x="536411" y="64206"/>
                  </a:lnTo>
                  <a:lnTo>
                    <a:pt x="587486" y="49658"/>
                  </a:lnTo>
                  <a:lnTo>
                    <a:pt x="640123" y="36851"/>
                  </a:lnTo>
                  <a:lnTo>
                    <a:pt x="694220" y="25847"/>
                  </a:lnTo>
                  <a:lnTo>
                    <a:pt x="749672" y="16705"/>
                  </a:lnTo>
                  <a:lnTo>
                    <a:pt x="806377" y="9488"/>
                  </a:lnTo>
                  <a:lnTo>
                    <a:pt x="864232" y="4258"/>
                  </a:lnTo>
                  <a:lnTo>
                    <a:pt x="923134" y="1074"/>
                  </a:lnTo>
                  <a:lnTo>
                    <a:pt x="982979" y="0"/>
                  </a:lnTo>
                  <a:lnTo>
                    <a:pt x="1042988" y="1074"/>
                  </a:lnTo>
                  <a:lnTo>
                    <a:pt x="1102041" y="4258"/>
                  </a:lnTo>
                  <a:lnTo>
                    <a:pt x="1160035" y="9488"/>
                  </a:lnTo>
                  <a:lnTo>
                    <a:pt x="1216869" y="16705"/>
                  </a:lnTo>
                  <a:lnTo>
                    <a:pt x="1272439" y="25847"/>
                  </a:lnTo>
                  <a:lnTo>
                    <a:pt x="1326643" y="36851"/>
                  </a:lnTo>
                  <a:lnTo>
                    <a:pt x="1379377" y="49658"/>
                  </a:lnTo>
                  <a:lnTo>
                    <a:pt x="1430540" y="64206"/>
                  </a:lnTo>
                  <a:lnTo>
                    <a:pt x="1480029" y="80433"/>
                  </a:lnTo>
                  <a:lnTo>
                    <a:pt x="1527741" y="98278"/>
                  </a:lnTo>
                  <a:lnTo>
                    <a:pt x="1573573" y="117680"/>
                  </a:lnTo>
                  <a:lnTo>
                    <a:pt x="1617423" y="138577"/>
                  </a:lnTo>
                  <a:lnTo>
                    <a:pt x="1659188" y="160908"/>
                  </a:lnTo>
                  <a:lnTo>
                    <a:pt x="1698766" y="184612"/>
                  </a:lnTo>
                  <a:lnTo>
                    <a:pt x="1736053" y="209628"/>
                  </a:lnTo>
                  <a:lnTo>
                    <a:pt x="1770947" y="235894"/>
                  </a:lnTo>
                  <a:lnTo>
                    <a:pt x="1803346" y="263348"/>
                  </a:lnTo>
                  <a:lnTo>
                    <a:pt x="1833146" y="291930"/>
                  </a:lnTo>
                  <a:lnTo>
                    <a:pt x="1860245" y="321578"/>
                  </a:lnTo>
                  <a:lnTo>
                    <a:pt x="1884541" y="352231"/>
                  </a:lnTo>
                  <a:lnTo>
                    <a:pt x="1905930" y="383828"/>
                  </a:lnTo>
                  <a:lnTo>
                    <a:pt x="1939579" y="449606"/>
                  </a:lnTo>
                  <a:lnTo>
                    <a:pt x="1960370" y="518423"/>
                  </a:lnTo>
                  <a:lnTo>
                    <a:pt x="1967483" y="589787"/>
                  </a:lnTo>
                  <a:lnTo>
                    <a:pt x="1965688" y="625757"/>
                  </a:lnTo>
                  <a:lnTo>
                    <a:pt x="1951633" y="695909"/>
                  </a:lnTo>
                  <a:lnTo>
                    <a:pt x="1924310" y="763268"/>
                  </a:lnTo>
                  <a:lnTo>
                    <a:pt x="1884541" y="827344"/>
                  </a:lnTo>
                  <a:lnTo>
                    <a:pt x="1860245" y="857997"/>
                  </a:lnTo>
                  <a:lnTo>
                    <a:pt x="1833146" y="887645"/>
                  </a:lnTo>
                  <a:lnTo>
                    <a:pt x="1803346" y="916227"/>
                  </a:lnTo>
                  <a:lnTo>
                    <a:pt x="1770947" y="943681"/>
                  </a:lnTo>
                  <a:lnTo>
                    <a:pt x="1736053" y="969947"/>
                  </a:lnTo>
                  <a:lnTo>
                    <a:pt x="1698766" y="994963"/>
                  </a:lnTo>
                  <a:lnTo>
                    <a:pt x="1659188" y="1018667"/>
                  </a:lnTo>
                  <a:lnTo>
                    <a:pt x="1617423" y="1040998"/>
                  </a:lnTo>
                  <a:lnTo>
                    <a:pt x="1573573" y="1061895"/>
                  </a:lnTo>
                  <a:lnTo>
                    <a:pt x="1527741" y="1081297"/>
                  </a:lnTo>
                  <a:lnTo>
                    <a:pt x="1480029" y="1099142"/>
                  </a:lnTo>
                  <a:lnTo>
                    <a:pt x="1430540" y="1115369"/>
                  </a:lnTo>
                  <a:lnTo>
                    <a:pt x="1379377" y="1129917"/>
                  </a:lnTo>
                  <a:lnTo>
                    <a:pt x="1326643" y="1142724"/>
                  </a:lnTo>
                  <a:lnTo>
                    <a:pt x="1272439" y="1153728"/>
                  </a:lnTo>
                  <a:lnTo>
                    <a:pt x="1216869" y="1162870"/>
                  </a:lnTo>
                  <a:lnTo>
                    <a:pt x="1160035" y="1170087"/>
                  </a:lnTo>
                  <a:lnTo>
                    <a:pt x="1102041" y="1175317"/>
                  </a:lnTo>
                  <a:lnTo>
                    <a:pt x="1042988" y="1178501"/>
                  </a:lnTo>
                  <a:lnTo>
                    <a:pt x="982979" y="1179575"/>
                  </a:lnTo>
                  <a:lnTo>
                    <a:pt x="923134" y="1178501"/>
                  </a:lnTo>
                  <a:lnTo>
                    <a:pt x="864232" y="1175317"/>
                  </a:lnTo>
                  <a:lnTo>
                    <a:pt x="806377" y="1170087"/>
                  </a:lnTo>
                  <a:lnTo>
                    <a:pt x="749672" y="1162870"/>
                  </a:lnTo>
                  <a:lnTo>
                    <a:pt x="694220" y="1153728"/>
                  </a:lnTo>
                  <a:lnTo>
                    <a:pt x="640123" y="1142724"/>
                  </a:lnTo>
                  <a:lnTo>
                    <a:pt x="587486" y="1129917"/>
                  </a:lnTo>
                  <a:lnTo>
                    <a:pt x="536411" y="1115369"/>
                  </a:lnTo>
                  <a:lnTo>
                    <a:pt x="487002" y="1099142"/>
                  </a:lnTo>
                  <a:lnTo>
                    <a:pt x="439361" y="1081297"/>
                  </a:lnTo>
                  <a:lnTo>
                    <a:pt x="393592" y="1061895"/>
                  </a:lnTo>
                  <a:lnTo>
                    <a:pt x="349798" y="1040998"/>
                  </a:lnTo>
                  <a:lnTo>
                    <a:pt x="308082" y="1018667"/>
                  </a:lnTo>
                  <a:lnTo>
                    <a:pt x="268547" y="994963"/>
                  </a:lnTo>
                  <a:lnTo>
                    <a:pt x="231296" y="969947"/>
                  </a:lnTo>
                  <a:lnTo>
                    <a:pt x="196433" y="943681"/>
                  </a:lnTo>
                  <a:lnTo>
                    <a:pt x="164060" y="916227"/>
                  </a:lnTo>
                  <a:lnTo>
                    <a:pt x="134281" y="887645"/>
                  </a:lnTo>
                  <a:lnTo>
                    <a:pt x="107198" y="857997"/>
                  </a:lnTo>
                  <a:lnTo>
                    <a:pt x="82916" y="827344"/>
                  </a:lnTo>
                  <a:lnTo>
                    <a:pt x="61536" y="795747"/>
                  </a:lnTo>
                  <a:lnTo>
                    <a:pt x="27899" y="729969"/>
                  </a:lnTo>
                  <a:lnTo>
                    <a:pt x="7112" y="661152"/>
                  </a:lnTo>
                  <a:lnTo>
                    <a:pt x="0" y="589787"/>
                  </a:lnTo>
                </a:path>
              </a:pathLst>
            </a:custGeom>
            <a:ln w="6096">
              <a:solidFill>
                <a:srgbClr val="4472C3"/>
              </a:solidFill>
            </a:ln>
          </p:spPr>
          <p:txBody>
            <a:bodyPr wrap="square" lIns="0" tIns="0" rIns="0" bIns="0" rtlCol="0"/>
            <a:lstStyle/>
            <a:p>
              <a:endParaRPr/>
            </a:p>
          </p:txBody>
        </p:sp>
      </p:grpSp>
      <p:sp>
        <p:nvSpPr>
          <p:cNvPr id="34" name="object 34"/>
          <p:cNvSpPr txBox="1"/>
          <p:nvPr/>
        </p:nvSpPr>
        <p:spPr>
          <a:xfrm>
            <a:off x="6803959" y="2527826"/>
            <a:ext cx="1419038" cy="746551"/>
          </a:xfrm>
          <a:prstGeom prst="rect">
            <a:avLst/>
          </a:prstGeom>
        </p:spPr>
        <p:txBody>
          <a:bodyPr vert="horz" wrap="square" lIns="0" tIns="12065" rIns="0" bIns="0" rtlCol="0">
            <a:spAutoFit/>
          </a:bodyPr>
          <a:lstStyle/>
          <a:p>
            <a:pPr marL="1270" marR="5080" indent="-1905" algn="ctr">
              <a:lnSpc>
                <a:spcPct val="101899"/>
              </a:lnSpc>
              <a:spcBef>
                <a:spcPts val="95"/>
              </a:spcBef>
            </a:pPr>
            <a:r>
              <a:rPr lang="en-GB" sz="1550" b="1" spc="-30">
                <a:latin typeface="Calibri"/>
                <a:cs typeface="Calibri"/>
              </a:rPr>
              <a:t>Social XVs</a:t>
            </a:r>
          </a:p>
          <a:p>
            <a:pPr marL="1270" marR="5080" indent="-1905" algn="ctr">
              <a:lnSpc>
                <a:spcPct val="101899"/>
              </a:lnSpc>
              <a:spcBef>
                <a:spcPts val="95"/>
              </a:spcBef>
            </a:pPr>
            <a:r>
              <a:rPr sz="1550" b="1" spc="-30" err="1">
                <a:latin typeface="Calibri"/>
                <a:cs typeface="Calibri"/>
              </a:rPr>
              <a:t>W</a:t>
            </a:r>
            <a:r>
              <a:rPr sz="1550" b="1" spc="5" err="1">
                <a:latin typeface="Calibri"/>
                <a:cs typeface="Calibri"/>
              </a:rPr>
              <a:t>a</a:t>
            </a:r>
            <a:r>
              <a:rPr sz="1550" b="1" spc="10" err="1">
                <a:latin typeface="Calibri"/>
                <a:cs typeface="Calibri"/>
              </a:rPr>
              <a:t>l</a:t>
            </a:r>
            <a:r>
              <a:rPr sz="1550" b="1" spc="-5" err="1">
                <a:latin typeface="Calibri"/>
                <a:cs typeface="Calibri"/>
              </a:rPr>
              <a:t>k</a:t>
            </a:r>
            <a:r>
              <a:rPr sz="1550" b="1" spc="10" err="1">
                <a:latin typeface="Calibri"/>
                <a:cs typeface="Calibri"/>
              </a:rPr>
              <a:t>i</a:t>
            </a:r>
            <a:r>
              <a:rPr sz="1550" b="1" err="1">
                <a:latin typeface="Calibri"/>
                <a:cs typeface="Calibri"/>
              </a:rPr>
              <a:t>n</a:t>
            </a:r>
            <a:r>
              <a:rPr lang="en-GB" sz="1550" b="1" spc="10">
                <a:latin typeface="Calibri"/>
                <a:cs typeface="Calibri"/>
              </a:rPr>
              <a:t>g Rugby</a:t>
            </a:r>
            <a:r>
              <a:rPr sz="1550" b="1" spc="5">
                <a:latin typeface="Calibri"/>
                <a:cs typeface="Calibri"/>
              </a:rPr>
              <a:t>  </a:t>
            </a:r>
            <a:r>
              <a:rPr sz="1550" b="1" spc="-15">
                <a:latin typeface="Calibri"/>
                <a:cs typeface="Calibri"/>
              </a:rPr>
              <a:t>Touch</a:t>
            </a:r>
            <a:r>
              <a:rPr lang="en-GB" sz="1550" b="1" spc="-15">
                <a:latin typeface="Calibri"/>
                <a:cs typeface="Calibri"/>
              </a:rPr>
              <a:t> Rugby</a:t>
            </a:r>
            <a:endParaRPr sz="1550">
              <a:latin typeface="Calibri"/>
              <a:cs typeface="Calibri"/>
            </a:endParaRPr>
          </a:p>
        </p:txBody>
      </p:sp>
      <p:sp>
        <p:nvSpPr>
          <p:cNvPr id="35" name="object 35"/>
          <p:cNvSpPr txBox="1">
            <a:spLocks noGrp="1"/>
          </p:cNvSpPr>
          <p:nvPr>
            <p:ph type="title"/>
          </p:nvPr>
        </p:nvSpPr>
        <p:spPr>
          <a:xfrm>
            <a:off x="2671343" y="799229"/>
            <a:ext cx="5074920" cy="574040"/>
          </a:xfrm>
          <a:prstGeom prst="rect">
            <a:avLst/>
          </a:prstGeom>
        </p:spPr>
        <p:txBody>
          <a:bodyPr vert="horz" wrap="square" lIns="0" tIns="12700" rIns="0" bIns="0" rtlCol="0">
            <a:spAutoFit/>
          </a:bodyPr>
          <a:lstStyle/>
          <a:p>
            <a:pPr marL="12700">
              <a:lnSpc>
                <a:spcPct val="100000"/>
              </a:lnSpc>
              <a:spcBef>
                <a:spcPts val="100"/>
              </a:spcBef>
            </a:pPr>
            <a:r>
              <a:rPr sz="3600" b="0" spc="-125">
                <a:solidFill>
                  <a:schemeClr val="tx2">
                    <a:lumMod val="75000"/>
                  </a:schemeClr>
                </a:solidFill>
              </a:rPr>
              <a:t>R</a:t>
            </a:r>
            <a:r>
              <a:rPr sz="3600" b="0" spc="-100">
                <a:solidFill>
                  <a:schemeClr val="tx2">
                    <a:lumMod val="75000"/>
                  </a:schemeClr>
                </a:solidFill>
              </a:rPr>
              <a:t>u</a:t>
            </a:r>
            <a:r>
              <a:rPr sz="3600" b="0" spc="-55">
                <a:solidFill>
                  <a:schemeClr val="tx2">
                    <a:lumMod val="75000"/>
                  </a:schemeClr>
                </a:solidFill>
              </a:rPr>
              <a:t>g</a:t>
            </a:r>
            <a:r>
              <a:rPr sz="3600" b="0" spc="-140">
                <a:solidFill>
                  <a:schemeClr val="tx2">
                    <a:lumMod val="75000"/>
                  </a:schemeClr>
                </a:solidFill>
              </a:rPr>
              <a:t>b</a:t>
            </a:r>
            <a:r>
              <a:rPr sz="3600" b="0" spc="-120">
                <a:solidFill>
                  <a:schemeClr val="tx2">
                    <a:lumMod val="75000"/>
                  </a:schemeClr>
                </a:solidFill>
              </a:rPr>
              <a:t>y</a:t>
            </a:r>
            <a:r>
              <a:rPr sz="3600" b="0" spc="-65">
                <a:solidFill>
                  <a:schemeClr val="tx2">
                    <a:lumMod val="75000"/>
                  </a:schemeClr>
                </a:solidFill>
              </a:rPr>
              <a:t> </a:t>
            </a:r>
            <a:r>
              <a:rPr sz="3600" b="0" spc="-120">
                <a:solidFill>
                  <a:schemeClr val="tx2">
                    <a:lumMod val="75000"/>
                  </a:schemeClr>
                </a:solidFill>
              </a:rPr>
              <a:t>P</a:t>
            </a:r>
            <a:r>
              <a:rPr sz="3600" b="0" spc="-95">
                <a:solidFill>
                  <a:schemeClr val="tx2">
                    <a:lumMod val="75000"/>
                  </a:schemeClr>
                </a:solidFill>
              </a:rPr>
              <a:t>l</a:t>
            </a:r>
            <a:r>
              <a:rPr sz="3600" b="0" spc="-200">
                <a:solidFill>
                  <a:schemeClr val="tx2">
                    <a:lumMod val="75000"/>
                  </a:schemeClr>
                </a:solidFill>
              </a:rPr>
              <a:t>a</a:t>
            </a:r>
            <a:r>
              <a:rPr sz="3600" b="0" spc="-125">
                <a:solidFill>
                  <a:schemeClr val="tx2">
                    <a:lumMod val="75000"/>
                  </a:schemeClr>
                </a:solidFill>
              </a:rPr>
              <a:t>y</a:t>
            </a:r>
            <a:r>
              <a:rPr sz="3600" b="0" spc="-130">
                <a:solidFill>
                  <a:schemeClr val="tx2">
                    <a:lumMod val="75000"/>
                  </a:schemeClr>
                </a:solidFill>
              </a:rPr>
              <a:t>i</a:t>
            </a:r>
            <a:r>
              <a:rPr sz="3600" b="0" spc="-100">
                <a:solidFill>
                  <a:schemeClr val="tx2">
                    <a:lumMod val="75000"/>
                  </a:schemeClr>
                </a:solidFill>
              </a:rPr>
              <a:t>n</a:t>
            </a:r>
            <a:r>
              <a:rPr sz="3600" b="0" spc="-20">
                <a:solidFill>
                  <a:schemeClr val="tx2">
                    <a:lumMod val="75000"/>
                  </a:schemeClr>
                </a:solidFill>
              </a:rPr>
              <a:t>g</a:t>
            </a:r>
            <a:r>
              <a:rPr sz="3600" b="0" spc="-90">
                <a:solidFill>
                  <a:schemeClr val="tx2">
                    <a:lumMod val="75000"/>
                  </a:schemeClr>
                </a:solidFill>
              </a:rPr>
              <a:t> </a:t>
            </a:r>
            <a:r>
              <a:rPr sz="3600" b="0" spc="-85">
                <a:solidFill>
                  <a:schemeClr val="tx2">
                    <a:lumMod val="75000"/>
                  </a:schemeClr>
                </a:solidFill>
              </a:rPr>
              <a:t>S</a:t>
            </a:r>
            <a:r>
              <a:rPr sz="3600" b="0" spc="-60">
                <a:solidFill>
                  <a:schemeClr val="tx2">
                    <a:lumMod val="75000"/>
                  </a:schemeClr>
                </a:solidFill>
              </a:rPr>
              <a:t>tr</a:t>
            </a:r>
            <a:r>
              <a:rPr sz="3600" b="0" spc="-100">
                <a:solidFill>
                  <a:schemeClr val="tx2">
                    <a:lumMod val="75000"/>
                  </a:schemeClr>
                </a:solidFill>
              </a:rPr>
              <a:t>u</a:t>
            </a:r>
            <a:r>
              <a:rPr sz="3600" b="0" spc="-40">
                <a:solidFill>
                  <a:schemeClr val="tx2">
                    <a:lumMod val="75000"/>
                  </a:schemeClr>
                </a:solidFill>
              </a:rPr>
              <a:t>c</a:t>
            </a:r>
            <a:r>
              <a:rPr sz="3600" b="0" spc="-60">
                <a:solidFill>
                  <a:schemeClr val="tx2">
                    <a:lumMod val="75000"/>
                  </a:schemeClr>
                </a:solidFill>
              </a:rPr>
              <a:t>t</a:t>
            </a:r>
            <a:r>
              <a:rPr sz="3600" b="0" spc="-100">
                <a:solidFill>
                  <a:schemeClr val="tx2">
                    <a:lumMod val="75000"/>
                  </a:schemeClr>
                </a:solidFill>
              </a:rPr>
              <a:t>u</a:t>
            </a:r>
            <a:r>
              <a:rPr sz="3600" b="0" spc="-130">
                <a:solidFill>
                  <a:schemeClr val="tx2">
                    <a:lumMod val="75000"/>
                  </a:schemeClr>
                </a:solidFill>
              </a:rPr>
              <a:t>r</a:t>
            </a:r>
            <a:r>
              <a:rPr sz="3600" b="0" spc="-35">
                <a:solidFill>
                  <a:schemeClr val="tx2">
                    <a:lumMod val="75000"/>
                  </a:schemeClr>
                </a:solidFill>
              </a:rPr>
              <a:t>e</a:t>
            </a:r>
            <a:endParaRPr sz="3600" b="0">
              <a:solidFill>
                <a:schemeClr val="tx2">
                  <a:lumMod val="75000"/>
                </a:schemeClr>
              </a:solidFill>
            </a:endParaRPr>
          </a:p>
        </p:txBody>
      </p:sp>
      <p:grpSp>
        <p:nvGrpSpPr>
          <p:cNvPr id="36" name="object 36"/>
          <p:cNvGrpSpPr/>
          <p:nvPr/>
        </p:nvGrpSpPr>
        <p:grpSpPr>
          <a:xfrm>
            <a:off x="2324100" y="2847179"/>
            <a:ext cx="2641023" cy="2800763"/>
            <a:chOff x="2324100" y="2847179"/>
            <a:chExt cx="2641023" cy="2800763"/>
          </a:xfrm>
        </p:grpSpPr>
        <p:sp>
          <p:nvSpPr>
            <p:cNvPr id="37" name="object 37"/>
            <p:cNvSpPr/>
            <p:nvPr/>
          </p:nvSpPr>
          <p:spPr>
            <a:xfrm>
              <a:off x="4672583" y="5135880"/>
              <a:ext cx="266700" cy="480059"/>
            </a:xfrm>
            <a:custGeom>
              <a:avLst/>
              <a:gdLst/>
              <a:ahLst/>
              <a:cxnLst/>
              <a:rect l="l" t="t" r="r" b="b"/>
              <a:pathLst>
                <a:path w="266700" h="480060">
                  <a:moveTo>
                    <a:pt x="199643" y="480059"/>
                  </a:moveTo>
                  <a:lnTo>
                    <a:pt x="67056" y="480059"/>
                  </a:lnTo>
                  <a:lnTo>
                    <a:pt x="67056" y="132587"/>
                  </a:lnTo>
                  <a:lnTo>
                    <a:pt x="0" y="132587"/>
                  </a:lnTo>
                  <a:lnTo>
                    <a:pt x="132588" y="0"/>
                  </a:lnTo>
                  <a:lnTo>
                    <a:pt x="266699" y="132587"/>
                  </a:lnTo>
                  <a:lnTo>
                    <a:pt x="199643" y="132587"/>
                  </a:lnTo>
                  <a:lnTo>
                    <a:pt x="199643" y="480059"/>
                  </a:lnTo>
                  <a:close/>
                </a:path>
              </a:pathLst>
            </a:custGeom>
            <a:solidFill>
              <a:srgbClr val="000000"/>
            </a:solidFill>
          </p:spPr>
          <p:txBody>
            <a:bodyPr wrap="square" lIns="0" tIns="0" rIns="0" bIns="0" rtlCol="0"/>
            <a:lstStyle/>
            <a:p>
              <a:endParaRPr/>
            </a:p>
          </p:txBody>
        </p:sp>
        <p:sp>
          <p:nvSpPr>
            <p:cNvPr id="38" name="object 38"/>
            <p:cNvSpPr/>
            <p:nvPr/>
          </p:nvSpPr>
          <p:spPr>
            <a:xfrm>
              <a:off x="4672583" y="5135880"/>
              <a:ext cx="266700" cy="480059"/>
            </a:xfrm>
            <a:custGeom>
              <a:avLst/>
              <a:gdLst/>
              <a:ahLst/>
              <a:cxnLst/>
              <a:rect l="l" t="t" r="r" b="b"/>
              <a:pathLst>
                <a:path w="266700" h="480060">
                  <a:moveTo>
                    <a:pt x="67056" y="480059"/>
                  </a:moveTo>
                  <a:lnTo>
                    <a:pt x="67056" y="132587"/>
                  </a:lnTo>
                  <a:lnTo>
                    <a:pt x="0" y="132587"/>
                  </a:lnTo>
                  <a:lnTo>
                    <a:pt x="132588" y="0"/>
                  </a:lnTo>
                  <a:lnTo>
                    <a:pt x="266699" y="132587"/>
                  </a:lnTo>
                  <a:lnTo>
                    <a:pt x="199643" y="132587"/>
                  </a:lnTo>
                  <a:lnTo>
                    <a:pt x="199643" y="480059"/>
                  </a:lnTo>
                  <a:lnTo>
                    <a:pt x="67056" y="480059"/>
                  </a:lnTo>
                  <a:close/>
                </a:path>
              </a:pathLst>
            </a:custGeom>
            <a:ln w="6095">
              <a:solidFill>
                <a:srgbClr val="4472C3"/>
              </a:solidFill>
            </a:ln>
          </p:spPr>
          <p:txBody>
            <a:bodyPr wrap="square" lIns="0" tIns="0" rIns="0" bIns="0" rtlCol="0"/>
            <a:lstStyle/>
            <a:p>
              <a:endParaRPr/>
            </a:p>
          </p:txBody>
        </p:sp>
        <p:sp>
          <p:nvSpPr>
            <p:cNvPr id="39" name="object 39"/>
            <p:cNvSpPr/>
            <p:nvPr/>
          </p:nvSpPr>
          <p:spPr>
            <a:xfrm>
              <a:off x="2324100" y="5167883"/>
              <a:ext cx="266700" cy="480059"/>
            </a:xfrm>
            <a:custGeom>
              <a:avLst/>
              <a:gdLst/>
              <a:ahLst/>
              <a:cxnLst/>
              <a:rect l="l" t="t" r="r" b="b"/>
              <a:pathLst>
                <a:path w="266700" h="480060">
                  <a:moveTo>
                    <a:pt x="199643" y="480060"/>
                  </a:moveTo>
                  <a:lnTo>
                    <a:pt x="67055" y="480060"/>
                  </a:lnTo>
                  <a:lnTo>
                    <a:pt x="67055" y="132587"/>
                  </a:lnTo>
                  <a:lnTo>
                    <a:pt x="0" y="132587"/>
                  </a:lnTo>
                  <a:lnTo>
                    <a:pt x="132588" y="0"/>
                  </a:lnTo>
                  <a:lnTo>
                    <a:pt x="266700" y="132587"/>
                  </a:lnTo>
                  <a:lnTo>
                    <a:pt x="199643" y="132587"/>
                  </a:lnTo>
                  <a:lnTo>
                    <a:pt x="199643" y="480060"/>
                  </a:lnTo>
                  <a:close/>
                </a:path>
              </a:pathLst>
            </a:custGeom>
            <a:solidFill>
              <a:srgbClr val="000000"/>
            </a:solidFill>
          </p:spPr>
          <p:txBody>
            <a:bodyPr wrap="square" lIns="0" tIns="0" rIns="0" bIns="0" rtlCol="0"/>
            <a:lstStyle/>
            <a:p>
              <a:endParaRPr/>
            </a:p>
          </p:txBody>
        </p:sp>
        <p:sp>
          <p:nvSpPr>
            <p:cNvPr id="40" name="object 40"/>
            <p:cNvSpPr/>
            <p:nvPr/>
          </p:nvSpPr>
          <p:spPr>
            <a:xfrm>
              <a:off x="2324100" y="5167883"/>
              <a:ext cx="266700" cy="480059"/>
            </a:xfrm>
            <a:custGeom>
              <a:avLst/>
              <a:gdLst/>
              <a:ahLst/>
              <a:cxnLst/>
              <a:rect l="l" t="t" r="r" b="b"/>
              <a:pathLst>
                <a:path w="266700" h="480060">
                  <a:moveTo>
                    <a:pt x="67055" y="480060"/>
                  </a:moveTo>
                  <a:lnTo>
                    <a:pt x="67055" y="132587"/>
                  </a:lnTo>
                  <a:lnTo>
                    <a:pt x="0" y="132587"/>
                  </a:lnTo>
                  <a:lnTo>
                    <a:pt x="132588" y="0"/>
                  </a:lnTo>
                  <a:lnTo>
                    <a:pt x="266700" y="132587"/>
                  </a:lnTo>
                  <a:lnTo>
                    <a:pt x="199643" y="132587"/>
                  </a:lnTo>
                  <a:lnTo>
                    <a:pt x="199643" y="480060"/>
                  </a:lnTo>
                  <a:lnTo>
                    <a:pt x="67055" y="480060"/>
                  </a:lnTo>
                  <a:close/>
                </a:path>
              </a:pathLst>
            </a:custGeom>
            <a:ln w="6096">
              <a:solidFill>
                <a:srgbClr val="4472C3"/>
              </a:solidFill>
            </a:ln>
          </p:spPr>
          <p:txBody>
            <a:bodyPr wrap="square" lIns="0" tIns="0" rIns="0" bIns="0" rtlCol="0"/>
            <a:lstStyle/>
            <a:p>
              <a:endParaRPr/>
            </a:p>
          </p:txBody>
        </p:sp>
        <p:sp>
          <p:nvSpPr>
            <p:cNvPr id="41" name="object 41"/>
            <p:cNvSpPr/>
            <p:nvPr/>
          </p:nvSpPr>
          <p:spPr>
            <a:xfrm>
              <a:off x="3936491" y="3909059"/>
              <a:ext cx="266700" cy="480059"/>
            </a:xfrm>
            <a:custGeom>
              <a:avLst/>
              <a:gdLst/>
              <a:ahLst/>
              <a:cxnLst/>
              <a:rect l="l" t="t" r="r" b="b"/>
              <a:pathLst>
                <a:path w="266700" h="480060">
                  <a:moveTo>
                    <a:pt x="199643" y="480059"/>
                  </a:moveTo>
                  <a:lnTo>
                    <a:pt x="67056" y="480059"/>
                  </a:lnTo>
                  <a:lnTo>
                    <a:pt x="67056" y="132588"/>
                  </a:lnTo>
                  <a:lnTo>
                    <a:pt x="0" y="132588"/>
                  </a:lnTo>
                  <a:lnTo>
                    <a:pt x="134111" y="0"/>
                  </a:lnTo>
                  <a:lnTo>
                    <a:pt x="266700" y="132588"/>
                  </a:lnTo>
                  <a:lnTo>
                    <a:pt x="199643" y="132588"/>
                  </a:lnTo>
                  <a:lnTo>
                    <a:pt x="199643" y="480059"/>
                  </a:lnTo>
                  <a:close/>
                </a:path>
              </a:pathLst>
            </a:custGeom>
            <a:solidFill>
              <a:srgbClr val="000000"/>
            </a:solidFill>
          </p:spPr>
          <p:txBody>
            <a:bodyPr wrap="square" lIns="0" tIns="0" rIns="0" bIns="0" rtlCol="0"/>
            <a:lstStyle/>
            <a:p>
              <a:endParaRPr/>
            </a:p>
          </p:txBody>
        </p:sp>
        <p:sp>
          <p:nvSpPr>
            <p:cNvPr id="42" name="object 42"/>
            <p:cNvSpPr/>
            <p:nvPr/>
          </p:nvSpPr>
          <p:spPr>
            <a:xfrm>
              <a:off x="3936491" y="3909059"/>
              <a:ext cx="266700" cy="480059"/>
            </a:xfrm>
            <a:custGeom>
              <a:avLst/>
              <a:gdLst/>
              <a:ahLst/>
              <a:cxnLst/>
              <a:rect l="l" t="t" r="r" b="b"/>
              <a:pathLst>
                <a:path w="266700" h="480060">
                  <a:moveTo>
                    <a:pt x="67056" y="480059"/>
                  </a:moveTo>
                  <a:lnTo>
                    <a:pt x="67056" y="132588"/>
                  </a:lnTo>
                  <a:lnTo>
                    <a:pt x="0" y="132588"/>
                  </a:lnTo>
                  <a:lnTo>
                    <a:pt x="134111" y="0"/>
                  </a:lnTo>
                  <a:lnTo>
                    <a:pt x="266700" y="132588"/>
                  </a:lnTo>
                  <a:lnTo>
                    <a:pt x="199643" y="132588"/>
                  </a:lnTo>
                  <a:lnTo>
                    <a:pt x="199643" y="480059"/>
                  </a:lnTo>
                  <a:lnTo>
                    <a:pt x="67056" y="480059"/>
                  </a:lnTo>
                  <a:close/>
                </a:path>
              </a:pathLst>
            </a:custGeom>
            <a:ln w="6096">
              <a:solidFill>
                <a:srgbClr val="4472C3"/>
              </a:solidFill>
            </a:ln>
          </p:spPr>
          <p:txBody>
            <a:bodyPr wrap="square" lIns="0" tIns="0" rIns="0" bIns="0" rtlCol="0"/>
            <a:lstStyle/>
            <a:p>
              <a:endParaRPr/>
            </a:p>
          </p:txBody>
        </p:sp>
        <p:sp>
          <p:nvSpPr>
            <p:cNvPr id="43" name="object 43"/>
            <p:cNvSpPr/>
            <p:nvPr/>
          </p:nvSpPr>
          <p:spPr>
            <a:xfrm>
              <a:off x="3165348" y="3909059"/>
              <a:ext cx="266700" cy="480059"/>
            </a:xfrm>
            <a:custGeom>
              <a:avLst/>
              <a:gdLst/>
              <a:ahLst/>
              <a:cxnLst/>
              <a:rect l="l" t="t" r="r" b="b"/>
              <a:pathLst>
                <a:path w="266700" h="480060">
                  <a:moveTo>
                    <a:pt x="199643" y="480059"/>
                  </a:moveTo>
                  <a:lnTo>
                    <a:pt x="67055" y="480059"/>
                  </a:lnTo>
                  <a:lnTo>
                    <a:pt x="67055" y="132588"/>
                  </a:lnTo>
                  <a:lnTo>
                    <a:pt x="0" y="132588"/>
                  </a:lnTo>
                  <a:lnTo>
                    <a:pt x="134111" y="0"/>
                  </a:lnTo>
                  <a:lnTo>
                    <a:pt x="266700" y="132588"/>
                  </a:lnTo>
                  <a:lnTo>
                    <a:pt x="199643" y="132588"/>
                  </a:lnTo>
                  <a:lnTo>
                    <a:pt x="199643" y="480059"/>
                  </a:lnTo>
                  <a:close/>
                </a:path>
              </a:pathLst>
            </a:custGeom>
            <a:solidFill>
              <a:srgbClr val="000000"/>
            </a:solidFill>
          </p:spPr>
          <p:txBody>
            <a:bodyPr wrap="square" lIns="0" tIns="0" rIns="0" bIns="0" rtlCol="0"/>
            <a:lstStyle/>
            <a:p>
              <a:endParaRPr/>
            </a:p>
          </p:txBody>
        </p:sp>
        <p:sp>
          <p:nvSpPr>
            <p:cNvPr id="44" name="object 44"/>
            <p:cNvSpPr/>
            <p:nvPr/>
          </p:nvSpPr>
          <p:spPr>
            <a:xfrm>
              <a:off x="3165348" y="3909059"/>
              <a:ext cx="266700" cy="480059"/>
            </a:xfrm>
            <a:custGeom>
              <a:avLst/>
              <a:gdLst/>
              <a:ahLst/>
              <a:cxnLst/>
              <a:rect l="l" t="t" r="r" b="b"/>
              <a:pathLst>
                <a:path w="266700" h="480060">
                  <a:moveTo>
                    <a:pt x="67055" y="480059"/>
                  </a:moveTo>
                  <a:lnTo>
                    <a:pt x="67055" y="132588"/>
                  </a:lnTo>
                  <a:lnTo>
                    <a:pt x="0" y="132588"/>
                  </a:lnTo>
                  <a:lnTo>
                    <a:pt x="134111" y="0"/>
                  </a:lnTo>
                  <a:lnTo>
                    <a:pt x="266700" y="132588"/>
                  </a:lnTo>
                  <a:lnTo>
                    <a:pt x="199643" y="132588"/>
                  </a:lnTo>
                  <a:lnTo>
                    <a:pt x="199643" y="480059"/>
                  </a:lnTo>
                  <a:lnTo>
                    <a:pt x="67055" y="480059"/>
                  </a:lnTo>
                  <a:close/>
                </a:path>
              </a:pathLst>
            </a:custGeom>
            <a:ln w="6096">
              <a:solidFill>
                <a:srgbClr val="4472C3"/>
              </a:solidFill>
            </a:ln>
          </p:spPr>
          <p:txBody>
            <a:bodyPr wrap="square" lIns="0" tIns="0" rIns="0" bIns="0" rtlCol="0"/>
            <a:lstStyle/>
            <a:p>
              <a:endParaRPr/>
            </a:p>
          </p:txBody>
        </p:sp>
        <p:sp>
          <p:nvSpPr>
            <p:cNvPr id="45" name="object 45"/>
            <p:cNvSpPr/>
            <p:nvPr/>
          </p:nvSpPr>
          <p:spPr>
            <a:xfrm>
              <a:off x="4219641" y="3102834"/>
              <a:ext cx="745482" cy="483718"/>
            </a:xfrm>
            <a:custGeom>
              <a:avLst/>
              <a:gdLst/>
              <a:ahLst/>
              <a:cxnLst/>
              <a:rect l="l" t="t" r="r" b="b"/>
              <a:pathLst>
                <a:path w="441960" h="353695">
                  <a:moveTo>
                    <a:pt x="71627" y="353567"/>
                  </a:moveTo>
                  <a:lnTo>
                    <a:pt x="0" y="240791"/>
                  </a:lnTo>
                  <a:lnTo>
                    <a:pt x="294131" y="56387"/>
                  </a:lnTo>
                  <a:lnTo>
                    <a:pt x="257555" y="0"/>
                  </a:lnTo>
                  <a:lnTo>
                    <a:pt x="441959" y="41148"/>
                  </a:lnTo>
                  <a:lnTo>
                    <a:pt x="400811" y="224027"/>
                  </a:lnTo>
                  <a:lnTo>
                    <a:pt x="364235" y="167640"/>
                  </a:lnTo>
                  <a:lnTo>
                    <a:pt x="71627" y="353567"/>
                  </a:lnTo>
                  <a:close/>
                </a:path>
              </a:pathLst>
            </a:custGeom>
            <a:solidFill>
              <a:srgbClr val="000000"/>
            </a:solidFill>
          </p:spPr>
          <p:txBody>
            <a:bodyPr wrap="square" lIns="0" tIns="0" rIns="0" bIns="0" rtlCol="0"/>
            <a:lstStyle/>
            <a:p>
              <a:endParaRPr/>
            </a:p>
          </p:txBody>
        </p:sp>
        <p:sp>
          <p:nvSpPr>
            <p:cNvPr id="47" name="object 47"/>
            <p:cNvSpPr/>
            <p:nvPr/>
          </p:nvSpPr>
          <p:spPr>
            <a:xfrm>
              <a:off x="2356740" y="2847179"/>
              <a:ext cx="688031" cy="511307"/>
            </a:xfrm>
            <a:custGeom>
              <a:avLst/>
              <a:gdLst/>
              <a:ahLst/>
              <a:cxnLst/>
              <a:rect l="l" t="t" r="r" b="b"/>
              <a:pathLst>
                <a:path w="439419" h="358139">
                  <a:moveTo>
                    <a:pt x="367284" y="358140"/>
                  </a:moveTo>
                  <a:lnTo>
                    <a:pt x="71628" y="161543"/>
                  </a:lnTo>
                  <a:lnTo>
                    <a:pt x="35052" y="214883"/>
                  </a:lnTo>
                  <a:lnTo>
                    <a:pt x="0" y="35051"/>
                  </a:lnTo>
                  <a:lnTo>
                    <a:pt x="178308" y="0"/>
                  </a:lnTo>
                  <a:lnTo>
                    <a:pt x="143256" y="53340"/>
                  </a:lnTo>
                  <a:lnTo>
                    <a:pt x="438912" y="251459"/>
                  </a:lnTo>
                  <a:lnTo>
                    <a:pt x="367284" y="358140"/>
                  </a:lnTo>
                  <a:close/>
                </a:path>
              </a:pathLst>
            </a:custGeom>
            <a:solidFill>
              <a:srgbClr val="000000"/>
            </a:solidFill>
          </p:spPr>
          <p:txBody>
            <a:bodyPr wrap="square" lIns="0" tIns="0" rIns="0" bIns="0" rtlCol="0"/>
            <a:lstStyle/>
            <a:p>
              <a:endParaRPr/>
            </a:p>
          </p:txBody>
        </p:sp>
      </p:grpSp>
      <p:sp>
        <p:nvSpPr>
          <p:cNvPr id="49" name="object 49"/>
          <p:cNvSpPr txBox="1"/>
          <p:nvPr/>
        </p:nvSpPr>
        <p:spPr>
          <a:xfrm>
            <a:off x="1996630" y="3760135"/>
            <a:ext cx="2870835" cy="2455288"/>
          </a:xfrm>
          <a:prstGeom prst="rect">
            <a:avLst/>
          </a:prstGeom>
        </p:spPr>
        <p:txBody>
          <a:bodyPr vert="horz" wrap="square" lIns="0" tIns="12065" rIns="0" bIns="0" rtlCol="0">
            <a:spAutoFit/>
          </a:bodyPr>
          <a:lstStyle/>
          <a:p>
            <a:pPr marR="1986280">
              <a:lnSpc>
                <a:spcPct val="101899"/>
              </a:lnSpc>
              <a:spcBef>
                <a:spcPts val="95"/>
              </a:spcBef>
            </a:pPr>
            <a:r>
              <a:rPr lang="en-GB" sz="1550" spc="-5">
                <a:solidFill>
                  <a:srgbClr val="FFFFFF"/>
                </a:solidFill>
                <a:latin typeface="Calibri"/>
                <a:cs typeface="Calibri"/>
              </a:rPr>
              <a:t>Youth</a:t>
            </a:r>
            <a:r>
              <a:rPr sz="1550" spc="-5">
                <a:solidFill>
                  <a:srgbClr val="FFFFFF"/>
                </a:solidFill>
                <a:latin typeface="Calibri"/>
                <a:cs typeface="Calibri"/>
              </a:rPr>
              <a:t> </a:t>
            </a:r>
            <a:r>
              <a:rPr sz="1550" spc="10">
                <a:solidFill>
                  <a:srgbClr val="FFFFFF"/>
                </a:solidFill>
                <a:latin typeface="Calibri"/>
                <a:cs typeface="Calibri"/>
              </a:rPr>
              <a:t>Rugby</a:t>
            </a:r>
            <a:r>
              <a:rPr lang="en-GB" sz="1550" spc="10">
                <a:solidFill>
                  <a:srgbClr val="FFFFFF"/>
                </a:solidFill>
                <a:latin typeface="Calibri"/>
                <a:cs typeface="Calibri"/>
              </a:rPr>
              <a:t> Coaches</a:t>
            </a:r>
            <a:endParaRPr sz="1550">
              <a:latin typeface="Calibri"/>
              <a:cs typeface="Calibri"/>
            </a:endParaRPr>
          </a:p>
          <a:p>
            <a:pPr marL="831850" marR="221615" algn="ctr">
              <a:lnSpc>
                <a:spcPts val="2320"/>
              </a:lnSpc>
              <a:spcBef>
                <a:spcPts val="869"/>
              </a:spcBef>
            </a:pPr>
            <a:r>
              <a:rPr lang="en-GB" sz="2100" spc="-5">
                <a:latin typeface="Calibri"/>
                <a:cs typeface="Calibri"/>
              </a:rPr>
              <a:t>Youth</a:t>
            </a:r>
            <a:r>
              <a:rPr sz="2100" spc="-25">
                <a:latin typeface="Calibri"/>
                <a:cs typeface="Calibri"/>
              </a:rPr>
              <a:t> </a:t>
            </a:r>
            <a:r>
              <a:rPr sz="2100" spc="-459">
                <a:latin typeface="Calibri"/>
                <a:cs typeface="Calibri"/>
              </a:rPr>
              <a:t> </a:t>
            </a:r>
            <a:r>
              <a:rPr sz="2100" spc="-5">
                <a:latin typeface="Calibri"/>
                <a:cs typeface="Calibri"/>
              </a:rPr>
              <a:t>section</a:t>
            </a:r>
            <a:r>
              <a:rPr sz="2100" spc="-35">
                <a:latin typeface="Calibri"/>
                <a:cs typeface="Calibri"/>
              </a:rPr>
              <a:t> </a:t>
            </a:r>
            <a:r>
              <a:rPr sz="2100" spc="-5">
                <a:latin typeface="Calibri"/>
                <a:cs typeface="Calibri"/>
              </a:rPr>
              <a:t>U13-U1</a:t>
            </a:r>
            <a:r>
              <a:rPr lang="en-GB" sz="2100" spc="-5">
                <a:latin typeface="Calibri"/>
                <a:cs typeface="Calibri"/>
              </a:rPr>
              <a:t>7</a:t>
            </a:r>
            <a:endParaRPr sz="2100">
              <a:latin typeface="Calibri"/>
              <a:cs typeface="Calibri"/>
            </a:endParaRPr>
          </a:p>
          <a:p>
            <a:pPr>
              <a:lnSpc>
                <a:spcPct val="100000"/>
              </a:lnSpc>
            </a:pPr>
            <a:endParaRPr sz="2350">
              <a:latin typeface="Calibri"/>
              <a:cs typeface="Calibri"/>
            </a:endParaRPr>
          </a:p>
          <a:p>
            <a:pPr marL="602615" algn="ctr">
              <a:lnSpc>
                <a:spcPct val="100000"/>
              </a:lnSpc>
            </a:pPr>
            <a:r>
              <a:rPr sz="2100" spc="-5">
                <a:latin typeface="Calibri"/>
                <a:cs typeface="Calibri"/>
              </a:rPr>
              <a:t>Mini</a:t>
            </a:r>
            <a:r>
              <a:rPr sz="2100" spc="-15">
                <a:latin typeface="Calibri"/>
                <a:cs typeface="Calibri"/>
              </a:rPr>
              <a:t> </a:t>
            </a:r>
            <a:r>
              <a:rPr sz="2100" spc="-5">
                <a:latin typeface="Calibri"/>
                <a:cs typeface="Calibri"/>
              </a:rPr>
              <a:t>Section</a:t>
            </a:r>
            <a:r>
              <a:rPr sz="2100" spc="-10">
                <a:latin typeface="Calibri"/>
                <a:cs typeface="Calibri"/>
              </a:rPr>
              <a:t> </a:t>
            </a:r>
            <a:r>
              <a:rPr sz="2100" spc="-5">
                <a:latin typeface="Calibri"/>
                <a:cs typeface="Calibri"/>
              </a:rPr>
              <a:t>U6-U12</a:t>
            </a:r>
            <a:endParaRPr lang="en-GB" sz="2100" spc="-5">
              <a:latin typeface="Calibri"/>
              <a:cs typeface="Calibri"/>
            </a:endParaRPr>
          </a:p>
          <a:p>
            <a:pPr marL="602615" algn="ctr">
              <a:lnSpc>
                <a:spcPct val="100000"/>
              </a:lnSpc>
            </a:pPr>
            <a:r>
              <a:rPr lang="en-GB" sz="2100" spc="-5">
                <a:latin typeface="Calibri"/>
                <a:cs typeface="Calibri"/>
              </a:rPr>
              <a:t>Saltasaurus (3 to U8)</a:t>
            </a:r>
            <a:endParaRPr sz="2100">
              <a:latin typeface="Calibri"/>
              <a:cs typeface="Calibri"/>
            </a:endParaRPr>
          </a:p>
        </p:txBody>
      </p:sp>
      <p:pic>
        <p:nvPicPr>
          <p:cNvPr id="51" name="Picture 50">
            <a:extLst>
              <a:ext uri="{FF2B5EF4-FFF2-40B4-BE49-F238E27FC236}">
                <a16:creationId xmlns:a16="http://schemas.microsoft.com/office/drawing/2014/main" id="{5AE7BA91-31EF-45DB-9A28-B30D5E6D6BAF}"/>
              </a:ext>
            </a:extLst>
          </p:cNvPr>
          <p:cNvPicPr>
            <a:picLocks noChangeAspect="1"/>
          </p:cNvPicPr>
          <p:nvPr/>
        </p:nvPicPr>
        <p:blipFill>
          <a:blip r:embed="rId2"/>
          <a:stretch>
            <a:fillRect/>
          </a:stretch>
        </p:blipFill>
        <p:spPr>
          <a:xfrm>
            <a:off x="6968920" y="4037199"/>
            <a:ext cx="2099638" cy="2396197"/>
          </a:xfrm>
          <a:prstGeom prst="rect">
            <a:avLst/>
          </a:prstGeom>
        </p:spPr>
      </p:pic>
      <p:sp>
        <p:nvSpPr>
          <p:cNvPr id="29" name="Slide Number Placeholder 28">
            <a:extLst>
              <a:ext uri="{FF2B5EF4-FFF2-40B4-BE49-F238E27FC236}">
                <a16:creationId xmlns:a16="http://schemas.microsoft.com/office/drawing/2014/main" id="{99A5156D-DCB7-4F3E-AEEC-3ADFEFCFC992}"/>
              </a:ext>
            </a:extLst>
          </p:cNvPr>
          <p:cNvSpPr>
            <a:spLocks noGrp="1"/>
          </p:cNvSpPr>
          <p:nvPr>
            <p:ph type="sldNum" sz="quarter" idx="7"/>
          </p:nvPr>
        </p:nvSpPr>
        <p:spPr/>
        <p:txBody>
          <a:bodyPr/>
          <a:lstStyle/>
          <a:p>
            <a:fld id="{B6F15528-21DE-4FAA-801E-634DDDAF4B2B}" type="slidenum">
              <a:rPr lang="en-GB" smtClean="0"/>
              <a:t>7</a:t>
            </a:fld>
            <a:endParaRPr lang="en-GB"/>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p14:dur="250" advTm="60000">
        <p159:morph option="byObject"/>
      </p:transition>
    </mc:Choice>
    <mc:Fallback xmlns="">
      <p:transition advTm="60000">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2146300" y="3335652"/>
            <a:ext cx="8299250" cy="3775649"/>
          </a:xfrm>
          <a:prstGeom prst="rect">
            <a:avLst/>
          </a:prstGeom>
        </p:spPr>
        <p:txBody>
          <a:bodyPr vert="horz" wrap="square" lIns="0" tIns="92075" rIns="0" bIns="0" rtlCol="0">
            <a:spAutoFit/>
          </a:bodyPr>
          <a:lstStyle/>
          <a:p>
            <a:pPr marL="413384" marR="22860" indent="-401320">
              <a:lnSpc>
                <a:spcPct val="70100"/>
              </a:lnSpc>
              <a:spcBef>
                <a:spcPts val="1465"/>
              </a:spcBef>
              <a:buFont typeface="Wingdings"/>
              <a:buChar char=""/>
              <a:tabLst>
                <a:tab pos="413384" algn="l"/>
                <a:tab pos="414020" algn="l"/>
              </a:tabLst>
            </a:pPr>
            <a:r>
              <a:rPr lang="en-GB" spc="-5">
                <a:latin typeface="Calibri"/>
                <a:cs typeface="Calibri"/>
              </a:rPr>
              <a:t>Y1 – What does failure look like – </a:t>
            </a:r>
          </a:p>
          <a:p>
            <a:pPr marL="755014" marR="22860" lvl="1" indent="-285750">
              <a:lnSpc>
                <a:spcPct val="70100"/>
              </a:lnSpc>
              <a:spcBef>
                <a:spcPts val="1465"/>
              </a:spcBef>
              <a:buFont typeface="Wingdings" panose="05000000000000000000" pitchFamily="2" charset="2"/>
              <a:buChar char="§"/>
              <a:tabLst>
                <a:tab pos="413384" algn="l"/>
                <a:tab pos="414020" algn="l"/>
              </a:tabLst>
            </a:pPr>
            <a:r>
              <a:rPr lang="en-GB" spc="-5">
                <a:latin typeface="Calibri"/>
                <a:cs typeface="Calibri"/>
              </a:rPr>
              <a:t>1</a:t>
            </a:r>
            <a:r>
              <a:rPr lang="en-GB" spc="-5" baseline="30000">
                <a:latin typeface="Calibri"/>
                <a:cs typeface="Calibri"/>
              </a:rPr>
              <a:t>st</a:t>
            </a:r>
            <a:r>
              <a:rPr lang="en-GB" spc="-5">
                <a:latin typeface="Calibri"/>
                <a:cs typeface="Calibri"/>
              </a:rPr>
              <a:t> </a:t>
            </a:r>
            <a:r>
              <a:rPr lang="en-GB" spc="-5" err="1">
                <a:latin typeface="Calibri"/>
                <a:cs typeface="Calibri"/>
              </a:rPr>
              <a:t>Mens</a:t>
            </a:r>
            <a:r>
              <a:rPr lang="en-GB" spc="-5">
                <a:latin typeface="Calibri"/>
                <a:cs typeface="Calibri"/>
              </a:rPr>
              <a:t> XV relegation 2022/23, </a:t>
            </a:r>
          </a:p>
          <a:p>
            <a:pPr marL="755014" marR="22860" lvl="1" indent="-285750">
              <a:lnSpc>
                <a:spcPct val="70100"/>
              </a:lnSpc>
              <a:spcBef>
                <a:spcPts val="1465"/>
              </a:spcBef>
              <a:buFont typeface="Wingdings" panose="05000000000000000000" pitchFamily="2" charset="2"/>
              <a:buChar char="§"/>
              <a:tabLst>
                <a:tab pos="413384" algn="l"/>
                <a:tab pos="414020" algn="l"/>
              </a:tabLst>
            </a:pPr>
            <a:r>
              <a:rPr lang="en-GB" spc="-5">
                <a:latin typeface="Calibri"/>
                <a:cs typeface="Calibri"/>
              </a:rPr>
              <a:t>2</a:t>
            </a:r>
            <a:r>
              <a:rPr lang="en-GB" spc="-5" baseline="30000">
                <a:latin typeface="Calibri"/>
                <a:cs typeface="Calibri"/>
              </a:rPr>
              <a:t>nd</a:t>
            </a:r>
            <a:r>
              <a:rPr lang="en-GB" spc="-5">
                <a:latin typeface="Calibri"/>
                <a:cs typeface="Calibri"/>
              </a:rPr>
              <a:t> </a:t>
            </a:r>
            <a:r>
              <a:rPr lang="en-GB" spc="-5" err="1">
                <a:latin typeface="Calibri"/>
                <a:cs typeface="Calibri"/>
              </a:rPr>
              <a:t>Mens</a:t>
            </a:r>
            <a:r>
              <a:rPr lang="en-GB" spc="-5">
                <a:latin typeface="Calibri"/>
                <a:cs typeface="Calibri"/>
              </a:rPr>
              <a:t> XV play less than 25% of weekends</a:t>
            </a:r>
          </a:p>
          <a:p>
            <a:pPr marL="755014" marR="22860" lvl="1" indent="-285750">
              <a:lnSpc>
                <a:spcPct val="70100"/>
              </a:lnSpc>
              <a:spcBef>
                <a:spcPts val="1465"/>
              </a:spcBef>
              <a:buFont typeface="Wingdings" panose="05000000000000000000" pitchFamily="2" charset="2"/>
              <a:buChar char="§"/>
              <a:tabLst>
                <a:tab pos="413384" algn="l"/>
                <a:tab pos="414020" algn="l"/>
              </a:tabLst>
            </a:pPr>
            <a:r>
              <a:rPr lang="en-GB" spc="-5">
                <a:latin typeface="Calibri"/>
                <a:cs typeface="Calibri"/>
              </a:rPr>
              <a:t>Failure to create a women’s team.</a:t>
            </a:r>
          </a:p>
          <a:p>
            <a:pPr marL="755014" marR="22860" lvl="1" indent="-285750">
              <a:lnSpc>
                <a:spcPct val="70100"/>
              </a:lnSpc>
              <a:spcBef>
                <a:spcPts val="1465"/>
              </a:spcBef>
              <a:buFont typeface="Wingdings" panose="05000000000000000000" pitchFamily="2" charset="2"/>
              <a:buChar char="§"/>
              <a:tabLst>
                <a:tab pos="413384" algn="l"/>
                <a:tab pos="414020" algn="l"/>
              </a:tabLst>
            </a:pPr>
            <a:r>
              <a:rPr lang="en-GB" spc="-5">
                <a:latin typeface="Calibri"/>
                <a:cs typeface="Calibri"/>
              </a:rPr>
              <a:t>No Veterans Rugby fixtures</a:t>
            </a:r>
          </a:p>
          <a:p>
            <a:pPr marL="413384" marR="22860" indent="-401320">
              <a:lnSpc>
                <a:spcPct val="70100"/>
              </a:lnSpc>
              <a:spcBef>
                <a:spcPts val="1465"/>
              </a:spcBef>
              <a:buFont typeface="Wingdings"/>
              <a:buChar char=""/>
              <a:tabLst>
                <a:tab pos="413384" algn="l"/>
                <a:tab pos="414020" algn="l"/>
              </a:tabLst>
            </a:pPr>
            <a:r>
              <a:rPr lang="en-GB" spc="-5">
                <a:latin typeface="Calibri"/>
                <a:cs typeface="Calibri"/>
              </a:rPr>
              <a:t>Y1 – What does success look like – </a:t>
            </a:r>
          </a:p>
          <a:p>
            <a:pPr marL="870584" marR="22860" lvl="1" indent="-401320">
              <a:lnSpc>
                <a:spcPct val="70100"/>
              </a:lnSpc>
              <a:spcBef>
                <a:spcPts val="1465"/>
              </a:spcBef>
              <a:buFont typeface="Wingdings" panose="05000000000000000000" pitchFamily="2" charset="2"/>
              <a:buChar char="§"/>
              <a:tabLst>
                <a:tab pos="413384" algn="l"/>
                <a:tab pos="414020" algn="l"/>
              </a:tabLst>
            </a:pPr>
            <a:r>
              <a:rPr lang="en-GB" spc="-5">
                <a:latin typeface="Calibri"/>
                <a:cs typeface="Calibri"/>
              </a:rPr>
              <a:t>1</a:t>
            </a:r>
            <a:r>
              <a:rPr lang="en-GB" spc="-5" baseline="30000">
                <a:latin typeface="Calibri"/>
                <a:cs typeface="Calibri"/>
              </a:rPr>
              <a:t>st</a:t>
            </a:r>
            <a:r>
              <a:rPr lang="en-GB" spc="-5">
                <a:latin typeface="Calibri"/>
                <a:cs typeface="Calibri"/>
              </a:rPr>
              <a:t> </a:t>
            </a:r>
            <a:r>
              <a:rPr lang="en-GB" spc="-5" err="1">
                <a:latin typeface="Calibri"/>
                <a:cs typeface="Calibri"/>
              </a:rPr>
              <a:t>Mens</a:t>
            </a:r>
            <a:r>
              <a:rPr lang="en-GB" spc="-5">
                <a:latin typeface="Calibri"/>
                <a:cs typeface="Calibri"/>
              </a:rPr>
              <a:t> XV Win more than we lose at Level 7.</a:t>
            </a:r>
          </a:p>
          <a:p>
            <a:pPr marL="870584" marR="22860" lvl="1" indent="-401320">
              <a:lnSpc>
                <a:spcPct val="70100"/>
              </a:lnSpc>
              <a:spcBef>
                <a:spcPts val="1465"/>
              </a:spcBef>
              <a:buFont typeface="Wingdings" panose="05000000000000000000" pitchFamily="2" charset="2"/>
              <a:buChar char="§"/>
              <a:tabLst>
                <a:tab pos="413384" algn="l"/>
                <a:tab pos="414020" algn="l"/>
              </a:tabLst>
            </a:pPr>
            <a:r>
              <a:rPr lang="en-GB" spc="-5">
                <a:latin typeface="Calibri"/>
                <a:cs typeface="Calibri"/>
              </a:rPr>
              <a:t>2</a:t>
            </a:r>
            <a:r>
              <a:rPr lang="en-GB" spc="-5" baseline="30000">
                <a:latin typeface="Calibri"/>
                <a:cs typeface="Calibri"/>
              </a:rPr>
              <a:t>nd</a:t>
            </a:r>
            <a:r>
              <a:rPr lang="en-GB" spc="-5">
                <a:latin typeface="Calibri"/>
                <a:cs typeface="Calibri"/>
              </a:rPr>
              <a:t> </a:t>
            </a:r>
            <a:r>
              <a:rPr lang="en-GB" spc="-5" err="1">
                <a:latin typeface="Calibri"/>
                <a:cs typeface="Calibri"/>
              </a:rPr>
              <a:t>Mens</a:t>
            </a:r>
            <a:r>
              <a:rPr lang="en-GB" spc="-5">
                <a:latin typeface="Calibri"/>
                <a:cs typeface="Calibri"/>
              </a:rPr>
              <a:t> XV play more than 50% of weekends, </a:t>
            </a:r>
          </a:p>
          <a:p>
            <a:pPr marL="870584" marR="22860" lvl="1" indent="-401320">
              <a:lnSpc>
                <a:spcPct val="70100"/>
              </a:lnSpc>
              <a:spcBef>
                <a:spcPts val="1465"/>
              </a:spcBef>
              <a:buFont typeface="Wingdings" panose="05000000000000000000" pitchFamily="2" charset="2"/>
              <a:buChar char="§"/>
              <a:tabLst>
                <a:tab pos="413384" algn="l"/>
                <a:tab pos="414020" algn="l"/>
              </a:tabLst>
            </a:pPr>
            <a:r>
              <a:rPr lang="en-GB" spc="-5">
                <a:latin typeface="Calibri"/>
                <a:cs typeface="Calibri"/>
              </a:rPr>
              <a:t>Women team(s) with stable membership play 25% of weekends.</a:t>
            </a:r>
          </a:p>
          <a:p>
            <a:pPr marL="870584" marR="22860" lvl="1" indent="-401320">
              <a:lnSpc>
                <a:spcPct val="70100"/>
              </a:lnSpc>
              <a:spcBef>
                <a:spcPts val="1465"/>
              </a:spcBef>
              <a:buFont typeface="Wingdings" panose="05000000000000000000" pitchFamily="2" charset="2"/>
              <a:buChar char="§"/>
              <a:tabLst>
                <a:tab pos="413384" algn="l"/>
                <a:tab pos="414020" algn="l"/>
              </a:tabLst>
            </a:pPr>
            <a:r>
              <a:rPr lang="en-GB" spc="-5">
                <a:cs typeface="Calibri"/>
              </a:rPr>
              <a:t>Veterans play 4+ games.</a:t>
            </a:r>
          </a:p>
        </p:txBody>
      </p:sp>
      <p:sp>
        <p:nvSpPr>
          <p:cNvPr id="8" name="object 8"/>
          <p:cNvSpPr txBox="1">
            <a:spLocks noGrp="1"/>
          </p:cNvSpPr>
          <p:nvPr>
            <p:ph type="title"/>
          </p:nvPr>
        </p:nvSpPr>
        <p:spPr>
          <a:xfrm>
            <a:off x="1612900" y="360602"/>
            <a:ext cx="6781800" cy="569387"/>
          </a:xfrm>
          <a:prstGeom prst="rect">
            <a:avLst/>
          </a:prstGeom>
        </p:spPr>
        <p:txBody>
          <a:bodyPr vert="horz" wrap="square" lIns="0" tIns="15240" rIns="0" bIns="0" rtlCol="0">
            <a:spAutoFit/>
          </a:bodyPr>
          <a:lstStyle/>
          <a:p>
            <a:pPr marL="12700">
              <a:lnSpc>
                <a:spcPct val="100000"/>
              </a:lnSpc>
              <a:spcBef>
                <a:spcPts val="120"/>
              </a:spcBef>
            </a:pPr>
            <a:r>
              <a:rPr sz="3600" b="0" spc="-100">
                <a:solidFill>
                  <a:schemeClr val="tx2">
                    <a:lumMod val="75000"/>
                  </a:schemeClr>
                </a:solidFill>
              </a:rPr>
              <a:t>Men’s</a:t>
            </a:r>
            <a:r>
              <a:rPr sz="3600" b="0" spc="-70">
                <a:solidFill>
                  <a:schemeClr val="tx2">
                    <a:lumMod val="75000"/>
                  </a:schemeClr>
                </a:solidFill>
              </a:rPr>
              <a:t> </a:t>
            </a:r>
            <a:r>
              <a:rPr sz="3600" b="0" spc="-95">
                <a:solidFill>
                  <a:schemeClr val="tx2">
                    <a:lumMod val="75000"/>
                  </a:schemeClr>
                </a:solidFill>
              </a:rPr>
              <a:t>&amp;</a:t>
            </a:r>
            <a:r>
              <a:rPr sz="3600" b="0" spc="-50">
                <a:solidFill>
                  <a:schemeClr val="tx2">
                    <a:lumMod val="75000"/>
                  </a:schemeClr>
                </a:solidFill>
              </a:rPr>
              <a:t> </a:t>
            </a:r>
            <a:r>
              <a:rPr sz="3600" b="0" spc="-110">
                <a:solidFill>
                  <a:schemeClr val="tx2">
                    <a:lumMod val="75000"/>
                  </a:schemeClr>
                </a:solidFill>
              </a:rPr>
              <a:t>Women’s:</a:t>
            </a:r>
            <a:r>
              <a:rPr sz="3600" b="0" spc="-60">
                <a:solidFill>
                  <a:schemeClr val="tx2">
                    <a:lumMod val="75000"/>
                  </a:schemeClr>
                </a:solidFill>
              </a:rPr>
              <a:t> </a:t>
            </a:r>
            <a:r>
              <a:rPr sz="3600" b="0" spc="10">
                <a:solidFill>
                  <a:schemeClr val="tx2">
                    <a:lumMod val="75000"/>
                  </a:schemeClr>
                </a:solidFill>
              </a:rPr>
              <a:t>1</a:t>
            </a:r>
            <a:r>
              <a:rPr sz="3600" b="0" spc="-75">
                <a:solidFill>
                  <a:schemeClr val="tx2">
                    <a:lumMod val="75000"/>
                  </a:schemeClr>
                </a:solidFill>
              </a:rPr>
              <a:t> </a:t>
            </a:r>
            <a:r>
              <a:rPr sz="3600" b="0" spc="-60">
                <a:solidFill>
                  <a:schemeClr val="tx2">
                    <a:lumMod val="75000"/>
                  </a:schemeClr>
                </a:solidFill>
              </a:rPr>
              <a:t>to</a:t>
            </a:r>
            <a:r>
              <a:rPr sz="3600" b="0" spc="-55">
                <a:solidFill>
                  <a:schemeClr val="tx2">
                    <a:lumMod val="75000"/>
                  </a:schemeClr>
                </a:solidFill>
              </a:rPr>
              <a:t> </a:t>
            </a:r>
            <a:r>
              <a:rPr sz="3600" b="0" spc="-60">
                <a:solidFill>
                  <a:schemeClr val="tx2">
                    <a:lumMod val="75000"/>
                  </a:schemeClr>
                </a:solidFill>
              </a:rPr>
              <a:t>5-year</a:t>
            </a:r>
            <a:r>
              <a:rPr sz="3600" b="0" spc="-65">
                <a:solidFill>
                  <a:schemeClr val="tx2">
                    <a:lumMod val="75000"/>
                  </a:schemeClr>
                </a:solidFill>
              </a:rPr>
              <a:t> goals</a:t>
            </a:r>
            <a:endParaRPr sz="3600" b="0">
              <a:solidFill>
                <a:schemeClr val="tx2">
                  <a:lumMod val="75000"/>
                </a:schemeClr>
              </a:solidFill>
            </a:endParaRPr>
          </a:p>
        </p:txBody>
      </p:sp>
      <p:sp>
        <p:nvSpPr>
          <p:cNvPr id="10" name="Title 6">
            <a:extLst>
              <a:ext uri="{FF2B5EF4-FFF2-40B4-BE49-F238E27FC236}">
                <a16:creationId xmlns:a16="http://schemas.microsoft.com/office/drawing/2014/main" id="{7B5FD362-211A-4928-8D46-55A4A7C0FA47}"/>
              </a:ext>
            </a:extLst>
          </p:cNvPr>
          <p:cNvSpPr txBox="1">
            <a:spLocks/>
          </p:cNvSpPr>
          <p:nvPr/>
        </p:nvSpPr>
        <p:spPr>
          <a:xfrm>
            <a:off x="927100" y="3335652"/>
            <a:ext cx="1442405" cy="369332"/>
          </a:xfrm>
          <a:prstGeom prst="rect">
            <a:avLst/>
          </a:prstGeom>
        </p:spPr>
        <p:txBody>
          <a:bodyPr wrap="square" lIns="0" tIns="0" rIns="0" bIns="0">
            <a:spAutoFit/>
          </a:bodyPr>
          <a:lstStyle>
            <a:lvl1pPr>
              <a:defRPr sz="3850" b="1" i="0">
                <a:solidFill>
                  <a:srgbClr val="FFBF00"/>
                </a:solidFill>
                <a:latin typeface="Calibri"/>
                <a:ea typeface="+mj-ea"/>
                <a:cs typeface="Calibri"/>
              </a:defRPr>
            </a:lvl1pPr>
          </a:lstStyle>
          <a:p>
            <a:r>
              <a:rPr lang="en-GB" sz="2400" kern="0">
                <a:solidFill>
                  <a:schemeClr val="tx2">
                    <a:lumMod val="75000"/>
                  </a:schemeClr>
                </a:solidFill>
              </a:rPr>
              <a:t>Year 1</a:t>
            </a:r>
          </a:p>
        </p:txBody>
      </p:sp>
      <p:sp>
        <p:nvSpPr>
          <p:cNvPr id="11" name="TextBox 10">
            <a:extLst>
              <a:ext uri="{FF2B5EF4-FFF2-40B4-BE49-F238E27FC236}">
                <a16:creationId xmlns:a16="http://schemas.microsoft.com/office/drawing/2014/main" id="{D5A6BD20-6DFB-4949-A894-61B3CE27448F}"/>
              </a:ext>
            </a:extLst>
          </p:cNvPr>
          <p:cNvSpPr txBox="1"/>
          <p:nvPr/>
        </p:nvSpPr>
        <p:spPr>
          <a:xfrm>
            <a:off x="1155699" y="1114425"/>
            <a:ext cx="8426859" cy="1961434"/>
          </a:xfrm>
          <a:prstGeom prst="rect">
            <a:avLst/>
          </a:prstGeom>
          <a:noFill/>
        </p:spPr>
        <p:txBody>
          <a:bodyPr wrap="none" rtlCol="0">
            <a:spAutoFit/>
          </a:bodyPr>
          <a:lstStyle/>
          <a:p>
            <a:pPr marL="413384" marR="563880" indent="-401320">
              <a:lnSpc>
                <a:spcPts val="1600"/>
              </a:lnSpc>
              <a:spcBef>
                <a:spcPts val="484"/>
              </a:spcBef>
              <a:buFont typeface="Wingdings"/>
              <a:buChar char=""/>
              <a:tabLst>
                <a:tab pos="413384" algn="l"/>
                <a:tab pos="414020" algn="l"/>
              </a:tabLst>
            </a:pPr>
            <a:r>
              <a:rPr lang="en-GB" sz="1800" err="1">
                <a:latin typeface="Calibri"/>
                <a:cs typeface="Calibri"/>
              </a:rPr>
              <a:t>Mens</a:t>
            </a:r>
            <a:r>
              <a:rPr lang="en-GB" sz="1800">
                <a:latin typeface="Calibri"/>
                <a:cs typeface="Calibri"/>
              </a:rPr>
              <a:t> 1</a:t>
            </a:r>
            <a:r>
              <a:rPr lang="en-GB" sz="1800" baseline="30000">
                <a:latin typeface="Calibri"/>
                <a:cs typeface="Calibri"/>
              </a:rPr>
              <a:t>st</a:t>
            </a:r>
            <a:r>
              <a:rPr lang="en-GB" sz="1800">
                <a:latin typeface="Calibri"/>
                <a:cs typeface="Calibri"/>
              </a:rPr>
              <a:t> XV, Stabilise at Level 7, target promotion to and stabilise at Level 6!</a:t>
            </a:r>
          </a:p>
          <a:p>
            <a:pPr marL="413384" marR="563880" indent="-401320">
              <a:lnSpc>
                <a:spcPts val="1600"/>
              </a:lnSpc>
              <a:spcBef>
                <a:spcPts val="484"/>
              </a:spcBef>
              <a:buFont typeface="Wingdings"/>
              <a:buChar char=""/>
              <a:tabLst>
                <a:tab pos="413384" algn="l"/>
                <a:tab pos="414020" algn="l"/>
              </a:tabLst>
            </a:pPr>
            <a:r>
              <a:rPr lang="en-GB">
                <a:latin typeface="Calibri"/>
                <a:cs typeface="Calibri"/>
              </a:rPr>
              <a:t>Create a </a:t>
            </a:r>
            <a:r>
              <a:rPr lang="en-GB" err="1">
                <a:latin typeface="Calibri"/>
                <a:cs typeface="Calibri"/>
              </a:rPr>
              <a:t>Womens</a:t>
            </a:r>
            <a:r>
              <a:rPr lang="en-GB">
                <a:latin typeface="Calibri"/>
                <a:cs typeface="Calibri"/>
              </a:rPr>
              <a:t> team, become the club of choice for female rugby players </a:t>
            </a:r>
            <a:endParaRPr lang="en-GB" sz="1800">
              <a:latin typeface="Calibri"/>
              <a:cs typeface="Calibri"/>
            </a:endParaRPr>
          </a:p>
          <a:p>
            <a:pPr marL="413384" marR="25400" indent="-401320">
              <a:lnSpc>
                <a:spcPts val="1600"/>
              </a:lnSpc>
              <a:spcBef>
                <a:spcPts val="1050"/>
              </a:spcBef>
              <a:buFont typeface="Wingdings"/>
              <a:buChar char=""/>
              <a:tabLst>
                <a:tab pos="413384" algn="l"/>
                <a:tab pos="414020" algn="l"/>
              </a:tabLst>
            </a:pPr>
            <a:r>
              <a:rPr lang="en-GB" sz="1800" spc="5">
                <a:latin typeface="Calibri"/>
                <a:cs typeface="Calibri"/>
              </a:rPr>
              <a:t>Build</a:t>
            </a:r>
            <a:r>
              <a:rPr lang="en-GB" sz="1800" spc="35">
                <a:latin typeface="Calibri"/>
                <a:cs typeface="Calibri"/>
              </a:rPr>
              <a:t> </a:t>
            </a:r>
            <a:r>
              <a:rPr lang="en-GB" sz="1800" spc="5">
                <a:latin typeface="Calibri"/>
                <a:cs typeface="Calibri"/>
              </a:rPr>
              <a:t>a</a:t>
            </a:r>
            <a:r>
              <a:rPr lang="en-GB" sz="1800" spc="45">
                <a:latin typeface="Calibri"/>
                <a:cs typeface="Calibri"/>
              </a:rPr>
              <a:t> </a:t>
            </a:r>
            <a:r>
              <a:rPr lang="en-GB" sz="1800" spc="-5">
                <a:latin typeface="Calibri"/>
                <a:cs typeface="Calibri"/>
              </a:rPr>
              <a:t>legacy</a:t>
            </a:r>
            <a:r>
              <a:rPr lang="en-GB" sz="1800" spc="40">
                <a:latin typeface="Calibri"/>
                <a:cs typeface="Calibri"/>
              </a:rPr>
              <a:t> </a:t>
            </a:r>
            <a:r>
              <a:rPr lang="en-GB" sz="1800" spc="5">
                <a:latin typeface="Calibri"/>
                <a:cs typeface="Calibri"/>
              </a:rPr>
              <a:t>of</a:t>
            </a:r>
            <a:r>
              <a:rPr lang="en-GB" sz="1800" spc="20">
                <a:latin typeface="Calibri"/>
                <a:cs typeface="Calibri"/>
              </a:rPr>
              <a:t> </a:t>
            </a:r>
            <a:r>
              <a:rPr lang="en-GB" sz="1800">
                <a:latin typeface="Calibri"/>
                <a:cs typeface="Calibri"/>
              </a:rPr>
              <a:t>continued</a:t>
            </a:r>
            <a:r>
              <a:rPr lang="en-GB" sz="1800" spc="35">
                <a:latin typeface="Calibri"/>
                <a:cs typeface="Calibri"/>
              </a:rPr>
              <a:t> referee development &amp; </a:t>
            </a:r>
            <a:r>
              <a:rPr lang="en-GB" sz="1800">
                <a:latin typeface="Calibri"/>
                <a:cs typeface="Calibri"/>
              </a:rPr>
              <a:t>participation.</a:t>
            </a:r>
          </a:p>
          <a:p>
            <a:pPr marL="413384" marR="25400" indent="-401320">
              <a:lnSpc>
                <a:spcPts val="1600"/>
              </a:lnSpc>
              <a:spcBef>
                <a:spcPts val="1050"/>
              </a:spcBef>
              <a:buFont typeface="Wingdings"/>
              <a:buChar char=""/>
              <a:tabLst>
                <a:tab pos="413384" algn="l"/>
                <a:tab pos="414020" algn="l"/>
              </a:tabLst>
            </a:pPr>
            <a:r>
              <a:rPr lang="en-GB">
                <a:latin typeface="Calibri"/>
                <a:cs typeface="Calibri"/>
              </a:rPr>
              <a:t>Recruitment of players to stabilise and develop the Social XVs.</a:t>
            </a:r>
          </a:p>
          <a:p>
            <a:pPr marL="413384" marR="25400" indent="-401320">
              <a:lnSpc>
                <a:spcPts val="1600"/>
              </a:lnSpc>
              <a:spcBef>
                <a:spcPts val="1050"/>
              </a:spcBef>
              <a:buFont typeface="Wingdings"/>
              <a:buChar char=""/>
              <a:tabLst>
                <a:tab pos="413384" algn="l"/>
                <a:tab pos="414020" algn="l"/>
              </a:tabLst>
            </a:pPr>
            <a:r>
              <a:rPr lang="en-GB" sz="1800">
                <a:latin typeface="Calibri"/>
                <a:cs typeface="Calibri"/>
              </a:rPr>
              <a:t>Accommodate Veterans Rugby, Touch Rugby, Walking Rugby.</a:t>
            </a:r>
          </a:p>
          <a:p>
            <a:pPr marL="413384" marR="25400" indent="-401320">
              <a:lnSpc>
                <a:spcPts val="1600"/>
              </a:lnSpc>
              <a:spcBef>
                <a:spcPts val="1050"/>
              </a:spcBef>
              <a:buFont typeface="Wingdings"/>
              <a:buChar char=""/>
              <a:tabLst>
                <a:tab pos="413384" algn="l"/>
                <a:tab pos="414020" algn="l"/>
              </a:tabLst>
            </a:pPr>
            <a:r>
              <a:rPr lang="en-GB">
                <a:latin typeface="Calibri"/>
                <a:cs typeface="Calibri"/>
              </a:rPr>
              <a:t>Become the Community Rugby Club of Choice in Greater Birmingham</a:t>
            </a:r>
            <a:endParaRPr lang="en-GB" sz="1800">
              <a:latin typeface="Calibri"/>
              <a:cs typeface="Calibri"/>
            </a:endParaRPr>
          </a:p>
        </p:txBody>
      </p:sp>
      <p:sp>
        <p:nvSpPr>
          <p:cNvPr id="3" name="Slide Number Placeholder 2">
            <a:extLst>
              <a:ext uri="{FF2B5EF4-FFF2-40B4-BE49-F238E27FC236}">
                <a16:creationId xmlns:a16="http://schemas.microsoft.com/office/drawing/2014/main" id="{0CBB61DA-4D79-4E29-B909-199454055343}"/>
              </a:ext>
            </a:extLst>
          </p:cNvPr>
          <p:cNvSpPr>
            <a:spLocks noGrp="1"/>
          </p:cNvSpPr>
          <p:nvPr>
            <p:ph type="sldNum" sz="quarter" idx="7"/>
          </p:nvPr>
        </p:nvSpPr>
        <p:spPr/>
        <p:txBody>
          <a:bodyPr/>
          <a:lstStyle/>
          <a:p>
            <a:fld id="{B6F15528-21DE-4FAA-801E-634DDDAF4B2B}" type="slidenum">
              <a:rPr lang="en-GB" smtClean="0"/>
              <a:t>8</a:t>
            </a:fld>
            <a:endParaRPr lang="en-GB"/>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p14:dur="250" advTm="60000">
        <p159:morph option="byObject"/>
      </p:transition>
    </mc:Choice>
    <mc:Fallback xmlns="">
      <p:transition advTm="60000">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C54F6680-D2FD-4747-8B3A-4E02B56EA30D}"/>
              </a:ext>
            </a:extLst>
          </p:cNvPr>
          <p:cNvSpPr txBox="1"/>
          <p:nvPr/>
        </p:nvSpPr>
        <p:spPr>
          <a:xfrm>
            <a:off x="2298700" y="1050692"/>
            <a:ext cx="7772400" cy="5784276"/>
          </a:xfrm>
          <a:prstGeom prst="rect">
            <a:avLst/>
          </a:prstGeom>
          <a:noFill/>
        </p:spPr>
        <p:txBody>
          <a:bodyPr wrap="square">
            <a:spAutoFit/>
          </a:bodyPr>
          <a:lstStyle/>
          <a:p>
            <a:pPr marL="413384" marR="22860" indent="-401320">
              <a:lnSpc>
                <a:spcPct val="70100"/>
              </a:lnSpc>
              <a:spcBef>
                <a:spcPts val="1465"/>
              </a:spcBef>
              <a:buFont typeface="Wingdings"/>
              <a:buChar char=""/>
              <a:tabLst>
                <a:tab pos="413384" algn="l"/>
                <a:tab pos="414020" algn="l"/>
              </a:tabLst>
            </a:pPr>
            <a:r>
              <a:rPr lang="en-GB" spc="-5">
                <a:latin typeface="Calibri"/>
                <a:cs typeface="Calibri"/>
              </a:rPr>
              <a:t>Y2 – What does failure look like – </a:t>
            </a:r>
          </a:p>
          <a:p>
            <a:pPr marL="755014" marR="22860" lvl="1" indent="-285750">
              <a:lnSpc>
                <a:spcPct val="70100"/>
              </a:lnSpc>
              <a:spcBef>
                <a:spcPts val="1465"/>
              </a:spcBef>
              <a:buFont typeface="Wingdings" panose="05000000000000000000" pitchFamily="2" charset="2"/>
              <a:buChar char="§"/>
              <a:tabLst>
                <a:tab pos="413384" algn="l"/>
                <a:tab pos="414020" algn="l"/>
              </a:tabLst>
            </a:pPr>
            <a:r>
              <a:rPr lang="en-GB" spc="-5">
                <a:latin typeface="Calibri"/>
                <a:cs typeface="Calibri"/>
              </a:rPr>
              <a:t>1</a:t>
            </a:r>
            <a:r>
              <a:rPr lang="en-GB" spc="-5" baseline="30000">
                <a:latin typeface="Calibri"/>
                <a:cs typeface="Calibri"/>
              </a:rPr>
              <a:t>st</a:t>
            </a:r>
            <a:r>
              <a:rPr lang="en-GB" spc="-5">
                <a:latin typeface="Calibri"/>
                <a:cs typeface="Calibri"/>
              </a:rPr>
              <a:t> </a:t>
            </a:r>
            <a:r>
              <a:rPr lang="en-GB" spc="-5" err="1">
                <a:latin typeface="Calibri"/>
                <a:cs typeface="Calibri"/>
              </a:rPr>
              <a:t>Mens</a:t>
            </a:r>
            <a:r>
              <a:rPr lang="en-GB" spc="-5">
                <a:latin typeface="Calibri"/>
                <a:cs typeface="Calibri"/>
              </a:rPr>
              <a:t> XV lose more games than they win 2023/24, </a:t>
            </a:r>
          </a:p>
          <a:p>
            <a:pPr marL="755014" marR="22860" lvl="1" indent="-285750">
              <a:lnSpc>
                <a:spcPct val="70100"/>
              </a:lnSpc>
              <a:spcBef>
                <a:spcPts val="1465"/>
              </a:spcBef>
              <a:buFont typeface="Wingdings" panose="05000000000000000000" pitchFamily="2" charset="2"/>
              <a:buChar char="§"/>
              <a:tabLst>
                <a:tab pos="413384" algn="l"/>
                <a:tab pos="414020" algn="l"/>
              </a:tabLst>
            </a:pPr>
            <a:r>
              <a:rPr lang="en-GB" spc="-5">
                <a:latin typeface="Calibri"/>
                <a:cs typeface="Calibri"/>
              </a:rPr>
              <a:t>2</a:t>
            </a:r>
            <a:r>
              <a:rPr lang="en-GB" spc="-5" baseline="30000">
                <a:latin typeface="Calibri"/>
                <a:cs typeface="Calibri"/>
              </a:rPr>
              <a:t>nd</a:t>
            </a:r>
            <a:r>
              <a:rPr lang="en-GB" spc="-5">
                <a:latin typeface="Calibri"/>
                <a:cs typeface="Calibri"/>
              </a:rPr>
              <a:t> </a:t>
            </a:r>
            <a:r>
              <a:rPr lang="en-GB" spc="-5" err="1">
                <a:latin typeface="Calibri"/>
                <a:cs typeface="Calibri"/>
              </a:rPr>
              <a:t>Mens</a:t>
            </a:r>
            <a:r>
              <a:rPr lang="en-GB" spc="-5">
                <a:latin typeface="Calibri"/>
                <a:cs typeface="Calibri"/>
              </a:rPr>
              <a:t> XV play less than 50% of weekends</a:t>
            </a:r>
          </a:p>
          <a:p>
            <a:pPr marL="755014" marR="22860" lvl="1" indent="-285750">
              <a:lnSpc>
                <a:spcPct val="70100"/>
              </a:lnSpc>
              <a:spcBef>
                <a:spcPts val="1465"/>
              </a:spcBef>
              <a:buFont typeface="Wingdings" panose="05000000000000000000" pitchFamily="2" charset="2"/>
              <a:buChar char="§"/>
              <a:tabLst>
                <a:tab pos="413384" algn="l"/>
                <a:tab pos="414020" algn="l"/>
              </a:tabLst>
            </a:pPr>
            <a:r>
              <a:rPr lang="en-GB" spc="-5">
                <a:latin typeface="Calibri"/>
                <a:cs typeface="Calibri"/>
              </a:rPr>
              <a:t>Women’s team play less than 50% of weekends.</a:t>
            </a:r>
          </a:p>
          <a:p>
            <a:pPr marL="755014" marR="22860" lvl="1" indent="-285750">
              <a:lnSpc>
                <a:spcPct val="70100"/>
              </a:lnSpc>
              <a:spcBef>
                <a:spcPts val="1465"/>
              </a:spcBef>
              <a:buFont typeface="Wingdings" panose="05000000000000000000" pitchFamily="2" charset="2"/>
              <a:buChar char="§"/>
              <a:tabLst>
                <a:tab pos="413384" algn="l"/>
                <a:tab pos="414020" algn="l"/>
              </a:tabLst>
            </a:pPr>
            <a:r>
              <a:rPr lang="en-GB" spc="-5">
                <a:latin typeface="Calibri"/>
                <a:cs typeface="Calibri"/>
              </a:rPr>
              <a:t>Veterans Rugby less than 4 fixtures</a:t>
            </a:r>
          </a:p>
          <a:p>
            <a:pPr marL="755014" marR="22860" lvl="1" indent="-285750">
              <a:lnSpc>
                <a:spcPct val="70100"/>
              </a:lnSpc>
              <a:spcBef>
                <a:spcPts val="1465"/>
              </a:spcBef>
              <a:buFont typeface="Wingdings" panose="05000000000000000000" pitchFamily="2" charset="2"/>
              <a:buChar char="§"/>
              <a:tabLst>
                <a:tab pos="413384" algn="l"/>
                <a:tab pos="414020" algn="l"/>
              </a:tabLst>
            </a:pPr>
            <a:r>
              <a:rPr lang="en-GB" spc="-5">
                <a:latin typeface="Calibri"/>
                <a:cs typeface="Calibri"/>
              </a:rPr>
              <a:t>No Touch Rugby</a:t>
            </a:r>
          </a:p>
          <a:p>
            <a:pPr marL="755014" marR="22860" lvl="1" indent="-285750">
              <a:lnSpc>
                <a:spcPct val="70100"/>
              </a:lnSpc>
              <a:spcBef>
                <a:spcPts val="1465"/>
              </a:spcBef>
              <a:buFont typeface="Wingdings" panose="05000000000000000000" pitchFamily="2" charset="2"/>
              <a:buChar char="§"/>
              <a:tabLst>
                <a:tab pos="413384" algn="l"/>
                <a:tab pos="414020" algn="l"/>
              </a:tabLst>
            </a:pPr>
            <a:r>
              <a:rPr lang="en-GB" spc="-5">
                <a:latin typeface="Calibri"/>
                <a:cs typeface="Calibri"/>
              </a:rPr>
              <a:t>No Walking Rugby</a:t>
            </a:r>
          </a:p>
          <a:p>
            <a:pPr marL="413384" marR="147955" indent="-401320">
              <a:lnSpc>
                <a:spcPct val="70000"/>
              </a:lnSpc>
              <a:spcBef>
                <a:spcPts val="1065"/>
              </a:spcBef>
              <a:buFont typeface="Wingdings"/>
              <a:buChar char=""/>
              <a:tabLst>
                <a:tab pos="413384" algn="l"/>
                <a:tab pos="414020" algn="l"/>
              </a:tabLst>
            </a:pPr>
            <a:endParaRPr lang="en-GB" sz="1200" spc="-5">
              <a:latin typeface="Calibri"/>
              <a:cs typeface="Calibri"/>
            </a:endParaRPr>
          </a:p>
          <a:p>
            <a:pPr marL="413384" marR="22860" indent="-401320">
              <a:lnSpc>
                <a:spcPct val="70100"/>
              </a:lnSpc>
              <a:spcBef>
                <a:spcPts val="1465"/>
              </a:spcBef>
              <a:buFont typeface="Wingdings"/>
              <a:buChar char=""/>
              <a:tabLst>
                <a:tab pos="413384" algn="l"/>
                <a:tab pos="414020" algn="l"/>
              </a:tabLst>
            </a:pPr>
            <a:r>
              <a:rPr lang="en-GB" spc="-5">
                <a:latin typeface="Calibri"/>
                <a:cs typeface="Calibri"/>
              </a:rPr>
              <a:t>Y2 – What does success look like – </a:t>
            </a:r>
          </a:p>
          <a:p>
            <a:pPr marL="870584" marR="22860" lvl="1" indent="-401320">
              <a:lnSpc>
                <a:spcPct val="70100"/>
              </a:lnSpc>
              <a:spcBef>
                <a:spcPts val="1465"/>
              </a:spcBef>
              <a:buFont typeface="Wingdings" panose="05000000000000000000" pitchFamily="2" charset="2"/>
              <a:buChar char="§"/>
              <a:tabLst>
                <a:tab pos="413384" algn="l"/>
                <a:tab pos="414020" algn="l"/>
              </a:tabLst>
            </a:pPr>
            <a:r>
              <a:rPr lang="en-GB" spc="-5">
                <a:latin typeface="Calibri"/>
                <a:cs typeface="Calibri"/>
              </a:rPr>
              <a:t>1</a:t>
            </a:r>
            <a:r>
              <a:rPr lang="en-GB" spc="-5" baseline="30000">
                <a:latin typeface="Calibri"/>
                <a:cs typeface="Calibri"/>
              </a:rPr>
              <a:t>st</a:t>
            </a:r>
            <a:r>
              <a:rPr lang="en-GB" spc="-5">
                <a:latin typeface="Calibri"/>
                <a:cs typeface="Calibri"/>
              </a:rPr>
              <a:t> XV Top 4 in the league at Level 7.</a:t>
            </a:r>
          </a:p>
          <a:p>
            <a:pPr marL="870584" marR="22860" lvl="1" indent="-401320">
              <a:lnSpc>
                <a:spcPct val="70100"/>
              </a:lnSpc>
              <a:spcBef>
                <a:spcPts val="1465"/>
              </a:spcBef>
              <a:buFont typeface="Wingdings" panose="05000000000000000000" pitchFamily="2" charset="2"/>
              <a:buChar char="§"/>
              <a:tabLst>
                <a:tab pos="413384" algn="l"/>
                <a:tab pos="414020" algn="l"/>
              </a:tabLst>
            </a:pPr>
            <a:r>
              <a:rPr lang="en-GB" spc="-5">
                <a:latin typeface="Calibri"/>
                <a:cs typeface="Calibri"/>
              </a:rPr>
              <a:t>2</a:t>
            </a:r>
            <a:r>
              <a:rPr lang="en-GB" spc="-5" baseline="30000">
                <a:latin typeface="Calibri"/>
                <a:cs typeface="Calibri"/>
              </a:rPr>
              <a:t>nd</a:t>
            </a:r>
            <a:r>
              <a:rPr lang="en-GB" spc="-5">
                <a:latin typeface="Calibri"/>
                <a:cs typeface="Calibri"/>
              </a:rPr>
              <a:t> XV play more than 75% of weekends.</a:t>
            </a:r>
          </a:p>
          <a:p>
            <a:pPr marL="870584" marR="22860" lvl="1" indent="-401320">
              <a:lnSpc>
                <a:spcPct val="70100"/>
              </a:lnSpc>
              <a:spcBef>
                <a:spcPts val="1465"/>
              </a:spcBef>
              <a:buFont typeface="Wingdings" panose="05000000000000000000" pitchFamily="2" charset="2"/>
              <a:buChar char="§"/>
              <a:tabLst>
                <a:tab pos="413384" algn="l"/>
                <a:tab pos="414020" algn="l"/>
              </a:tabLst>
            </a:pPr>
            <a:r>
              <a:rPr lang="en-GB" spc="-5">
                <a:latin typeface="Calibri"/>
                <a:cs typeface="Calibri"/>
              </a:rPr>
              <a:t>Women team(s) with increased and stable membership, play more than 50% of weekends.</a:t>
            </a:r>
          </a:p>
          <a:p>
            <a:pPr marL="870584" marR="22860" lvl="1" indent="-401320">
              <a:lnSpc>
                <a:spcPct val="70100"/>
              </a:lnSpc>
              <a:spcBef>
                <a:spcPts val="1465"/>
              </a:spcBef>
              <a:buFont typeface="Wingdings" panose="05000000000000000000" pitchFamily="2" charset="2"/>
              <a:buChar char="§"/>
              <a:tabLst>
                <a:tab pos="413384" algn="l"/>
                <a:tab pos="414020" algn="l"/>
              </a:tabLst>
            </a:pPr>
            <a:r>
              <a:rPr lang="en-GB" spc="-5">
                <a:latin typeface="Calibri"/>
                <a:cs typeface="Calibri"/>
              </a:rPr>
              <a:t>Veterans Rugby play 8 fixtures</a:t>
            </a:r>
          </a:p>
          <a:p>
            <a:pPr marL="870584" marR="22860" lvl="1" indent="-401320">
              <a:lnSpc>
                <a:spcPct val="70100"/>
              </a:lnSpc>
              <a:spcBef>
                <a:spcPts val="1465"/>
              </a:spcBef>
              <a:buFont typeface="Wingdings" panose="05000000000000000000" pitchFamily="2" charset="2"/>
              <a:buChar char="§"/>
              <a:tabLst>
                <a:tab pos="413384" algn="l"/>
                <a:tab pos="414020" algn="l"/>
              </a:tabLst>
            </a:pPr>
            <a:r>
              <a:rPr lang="en-GB" spc="-5">
                <a:latin typeface="Calibri"/>
                <a:cs typeface="Calibri"/>
              </a:rPr>
              <a:t>Touch League enrolment.</a:t>
            </a:r>
          </a:p>
          <a:p>
            <a:pPr marL="870584" marR="22860" lvl="1" indent="-401320">
              <a:lnSpc>
                <a:spcPct val="70100"/>
              </a:lnSpc>
              <a:spcBef>
                <a:spcPts val="1465"/>
              </a:spcBef>
              <a:buFont typeface="Wingdings" panose="05000000000000000000" pitchFamily="2" charset="2"/>
              <a:buChar char="§"/>
              <a:tabLst>
                <a:tab pos="413384" algn="l"/>
                <a:tab pos="414020" algn="l"/>
              </a:tabLst>
            </a:pPr>
            <a:r>
              <a:rPr lang="en-GB" spc="-5">
                <a:latin typeface="Calibri"/>
                <a:cs typeface="Calibri"/>
              </a:rPr>
              <a:t>Walking Rugby regularly played. </a:t>
            </a:r>
          </a:p>
        </p:txBody>
      </p:sp>
      <p:sp>
        <p:nvSpPr>
          <p:cNvPr id="7" name="Title 6">
            <a:extLst>
              <a:ext uri="{FF2B5EF4-FFF2-40B4-BE49-F238E27FC236}">
                <a16:creationId xmlns:a16="http://schemas.microsoft.com/office/drawing/2014/main" id="{7CA1C748-4EE5-4366-81C2-A36F7567CE7B}"/>
              </a:ext>
            </a:extLst>
          </p:cNvPr>
          <p:cNvSpPr>
            <a:spLocks noGrp="1"/>
          </p:cNvSpPr>
          <p:nvPr>
            <p:ph type="title"/>
          </p:nvPr>
        </p:nvSpPr>
        <p:spPr>
          <a:xfrm>
            <a:off x="1079500" y="1050692"/>
            <a:ext cx="884957" cy="369332"/>
          </a:xfrm>
        </p:spPr>
        <p:txBody>
          <a:bodyPr/>
          <a:lstStyle/>
          <a:p>
            <a:r>
              <a:rPr lang="en-GB" sz="2400">
                <a:solidFill>
                  <a:schemeClr val="tx2">
                    <a:lumMod val="75000"/>
                  </a:schemeClr>
                </a:solidFill>
              </a:rPr>
              <a:t>Year 2</a:t>
            </a:r>
          </a:p>
        </p:txBody>
      </p:sp>
      <p:sp>
        <p:nvSpPr>
          <p:cNvPr id="2" name="Slide Number Placeholder 1">
            <a:extLst>
              <a:ext uri="{FF2B5EF4-FFF2-40B4-BE49-F238E27FC236}">
                <a16:creationId xmlns:a16="http://schemas.microsoft.com/office/drawing/2014/main" id="{3AB3CBDF-84D1-4CD4-B857-24D4B03D85C4}"/>
              </a:ext>
            </a:extLst>
          </p:cNvPr>
          <p:cNvSpPr>
            <a:spLocks noGrp="1"/>
          </p:cNvSpPr>
          <p:nvPr>
            <p:ph type="sldNum" sz="quarter" idx="7"/>
          </p:nvPr>
        </p:nvSpPr>
        <p:spPr/>
        <p:txBody>
          <a:bodyPr/>
          <a:lstStyle/>
          <a:p>
            <a:fld id="{B6F15528-21DE-4FAA-801E-634DDDAF4B2B}" type="slidenum">
              <a:rPr lang="en-GB" smtClean="0"/>
              <a:t>9</a:t>
            </a:fld>
            <a:endParaRPr lang="en-GB"/>
          </a:p>
        </p:txBody>
      </p:sp>
    </p:spTree>
    <p:extLst>
      <p:ext uri="{BB962C8B-B14F-4D97-AF65-F5344CB8AC3E}">
        <p14:creationId xmlns:p14="http://schemas.microsoft.com/office/powerpoint/2010/main" val="329824259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p14:dur="250" advTm="60000">
        <p159:morph option="byObject"/>
      </p:transition>
    </mc:Choice>
    <mc:Fallback xmlns="">
      <p:transition advTm="60000">
        <p:fad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198</TotalTime>
  <Words>2316</Words>
  <Application>Microsoft Office PowerPoint</Application>
  <PresentationFormat>Custom</PresentationFormat>
  <Paragraphs>278</Paragraphs>
  <Slides>21</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21</vt:i4>
      </vt:variant>
    </vt:vector>
  </HeadingPairs>
  <TitlesOfParts>
    <vt:vector size="26" baseType="lpstr">
      <vt:lpstr>Arial</vt:lpstr>
      <vt:lpstr>Calibri</vt:lpstr>
      <vt:lpstr>Times New Roman</vt:lpstr>
      <vt:lpstr>Wingdings</vt:lpstr>
      <vt:lpstr>Office Theme</vt:lpstr>
      <vt:lpstr>PowerPoint Presentation</vt:lpstr>
      <vt:lpstr>Mission Statement</vt:lpstr>
      <vt:lpstr>We have the future of rugby in our hands!</vt:lpstr>
      <vt:lpstr>Be Part of the Team! Shirt Sponsors Pitch side Boards Scoreboard plaques Match Day Sponsor – business lunch Sponsors Wall – recognition of our ‘team’ Partnerships are key to our future Electronic programmes! Watch it, be apart of it!</vt:lpstr>
      <vt:lpstr>Without feedback we are flying blind!  Feedback Matters! </vt:lpstr>
      <vt:lpstr>Rugby Strategy</vt:lpstr>
      <vt:lpstr>Rugby Playing Structure</vt:lpstr>
      <vt:lpstr>Men’s &amp; Women’s: 1 to 5-year goals</vt:lpstr>
      <vt:lpstr>Year 2</vt:lpstr>
      <vt:lpstr>Mini &amp; Youth :  1 to 5-year goals</vt:lpstr>
      <vt:lpstr>PowerPoint Presentation</vt:lpstr>
      <vt:lpstr>Year 2</vt:lpstr>
      <vt:lpstr>PowerPoint Presentation</vt:lpstr>
      <vt:lpstr>Start Up – The Plan &amp; The Budget</vt:lpstr>
      <vt:lpstr>Membership &amp; Registration</vt:lpstr>
      <vt:lpstr>Medium to Long Term</vt:lpstr>
      <vt:lpstr>Five year commercial forecast</vt:lpstr>
      <vt:lpstr>Looking ahead</vt:lpstr>
      <vt:lpstr>Improving Old Salts communications </vt:lpstr>
      <vt:lpstr>PowerPoint Presentation</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Microsoft PowerPoint - 2021.07.22 - SRUFC 5 year plan AGM.pptx</dc:title>
  <dc:creator>mayur</dc:creator>
  <cp:lastModifiedBy>Mick Lee</cp:lastModifiedBy>
  <cp:revision>3</cp:revision>
  <dcterms:created xsi:type="dcterms:W3CDTF">2022-03-07T14:59:49Z</dcterms:created>
  <dcterms:modified xsi:type="dcterms:W3CDTF">2024-02-21T12:43:51Z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2021-08-19T00:00:00Z</vt:filetime>
  </property>
  <property fmtid="{D5CDD505-2E9C-101B-9397-08002B2CF9AE}" pid="3" name="LastSaved">
    <vt:filetime>2022-03-07T00:00:00Z</vt:filetime>
  </property>
</Properties>
</file>